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7"/>
  </p:notesMasterIdLst>
  <p:sldIdLst>
    <p:sldId id="256" r:id="rId2"/>
    <p:sldId id="257" r:id="rId3"/>
    <p:sldId id="258" r:id="rId4"/>
    <p:sldId id="671" r:id="rId5"/>
    <p:sldId id="653" r:id="rId6"/>
    <p:sldId id="654" r:id="rId7"/>
    <p:sldId id="662" r:id="rId8"/>
    <p:sldId id="657" r:id="rId9"/>
    <p:sldId id="658" r:id="rId10"/>
    <p:sldId id="660" r:id="rId11"/>
    <p:sldId id="672" r:id="rId12"/>
    <p:sldId id="674" r:id="rId13"/>
    <p:sldId id="675" r:id="rId14"/>
    <p:sldId id="647"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taskin@sivas.edu.tr" initials="m" lastIdx="1" clrIdx="0">
    <p:extLst>
      <p:ext uri="{19B8F6BF-5375-455C-9EA6-DF929625EA0E}">
        <p15:presenceInfo xmlns:p15="http://schemas.microsoft.com/office/powerpoint/2012/main" userId="630f9e97de1901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8A"/>
    <a:srgbClr val="533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6BE61-18BA-4810-82A5-D41CBB4C2C6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24EB064A-62EB-4939-8C60-205D5CFB7A77}">
      <dgm:prSet phldrT="[Metin]"/>
      <dgm:spPr>
        <a:solidFill>
          <a:srgbClr val="0070C0"/>
        </a:solidFill>
      </dgm:spPr>
      <dgm:t>
        <a:bodyPr/>
        <a:lstStyle/>
        <a:p>
          <a:r>
            <a:rPr lang="tr-TR" dirty="0"/>
            <a:t>Reading </a:t>
          </a:r>
          <a:r>
            <a:rPr lang="tr-TR" dirty="0" err="1"/>
            <a:t>To</a:t>
          </a:r>
          <a:r>
            <a:rPr lang="tr-TR" dirty="0"/>
            <a:t> Write</a:t>
          </a:r>
        </a:p>
      </dgm:t>
    </dgm:pt>
    <dgm:pt modelId="{6CEC367E-A27F-4F60-8354-DDA3B7DC79F8}" type="parTrans" cxnId="{A9518E1D-E9A0-4548-A896-4332369C6875}">
      <dgm:prSet/>
      <dgm:spPr/>
      <dgm:t>
        <a:bodyPr/>
        <a:lstStyle/>
        <a:p>
          <a:endParaRPr lang="tr-TR"/>
        </a:p>
      </dgm:t>
    </dgm:pt>
    <dgm:pt modelId="{7A2598CB-DB08-4CB3-AF6D-DA2254810BAF}" type="sibTrans" cxnId="{A9518E1D-E9A0-4548-A896-4332369C6875}">
      <dgm:prSet/>
      <dgm:spPr/>
      <dgm:t>
        <a:bodyPr/>
        <a:lstStyle/>
        <a:p>
          <a:endParaRPr lang="tr-TR"/>
        </a:p>
      </dgm:t>
    </dgm:pt>
    <dgm:pt modelId="{5FA0F1D0-CF82-4594-9018-62A4762E8DDA}">
      <dgm:prSet phldrT="[Metin]"/>
      <dgm:spPr/>
      <dgm:t>
        <a:bodyPr/>
        <a:lstStyle/>
        <a:p>
          <a:r>
            <a:rPr lang="tr-TR" dirty="0"/>
            <a:t>100 puan üzerinden</a:t>
          </a:r>
        </a:p>
      </dgm:t>
    </dgm:pt>
    <dgm:pt modelId="{3E354DCA-36A1-4650-969C-B37612816560}" type="parTrans" cxnId="{9CED9785-9FC9-4384-9038-5420D85527E7}">
      <dgm:prSet/>
      <dgm:spPr/>
      <dgm:t>
        <a:bodyPr/>
        <a:lstStyle/>
        <a:p>
          <a:endParaRPr lang="tr-TR"/>
        </a:p>
      </dgm:t>
    </dgm:pt>
    <dgm:pt modelId="{30651BB3-7321-4621-A49C-B55473276B91}" type="sibTrans" cxnId="{9CED9785-9FC9-4384-9038-5420D85527E7}">
      <dgm:prSet/>
      <dgm:spPr/>
      <dgm:t>
        <a:bodyPr/>
        <a:lstStyle/>
        <a:p>
          <a:endParaRPr lang="tr-TR"/>
        </a:p>
      </dgm:t>
    </dgm:pt>
    <dgm:pt modelId="{047B82BC-2EC5-4FAD-AC58-6B6FE52B2FC5}">
      <dgm:prSet phldrT="[Metin]"/>
      <dgm:spPr/>
      <dgm:t>
        <a:bodyPr/>
        <a:lstStyle/>
        <a:p>
          <a:r>
            <a:rPr lang="tr-TR" dirty="0"/>
            <a:t>%33,3	</a:t>
          </a:r>
        </a:p>
      </dgm:t>
    </dgm:pt>
    <dgm:pt modelId="{2BD4F14B-A4D4-4A44-B46B-4E723CBEDDA2}" type="parTrans" cxnId="{75173096-10B7-498B-963D-F4D43365234A}">
      <dgm:prSet/>
      <dgm:spPr/>
      <dgm:t>
        <a:bodyPr/>
        <a:lstStyle/>
        <a:p>
          <a:endParaRPr lang="tr-TR"/>
        </a:p>
      </dgm:t>
    </dgm:pt>
    <dgm:pt modelId="{AC425B17-A099-4EB6-86E2-A06C6A802482}" type="sibTrans" cxnId="{75173096-10B7-498B-963D-F4D43365234A}">
      <dgm:prSet/>
      <dgm:spPr/>
      <dgm:t>
        <a:bodyPr/>
        <a:lstStyle/>
        <a:p>
          <a:endParaRPr lang="tr-TR"/>
        </a:p>
      </dgm:t>
    </dgm:pt>
    <dgm:pt modelId="{82D5654C-5EB1-4693-BB2F-3EB88D44C10C}">
      <dgm:prSet phldrT="[Metin]"/>
      <dgm:spPr/>
      <dgm:t>
        <a:bodyPr/>
        <a:lstStyle/>
        <a:p>
          <a:r>
            <a:rPr lang="tr-TR" dirty="0" err="1"/>
            <a:t>Listening</a:t>
          </a:r>
          <a:endParaRPr lang="tr-TR" dirty="0"/>
        </a:p>
      </dgm:t>
    </dgm:pt>
    <dgm:pt modelId="{E7BE57D4-280A-4DD0-907E-8F0568313CA1}" type="parTrans" cxnId="{A807818A-679D-420E-88A5-8B30B7D87E7E}">
      <dgm:prSet/>
      <dgm:spPr/>
      <dgm:t>
        <a:bodyPr/>
        <a:lstStyle/>
        <a:p>
          <a:endParaRPr lang="tr-TR"/>
        </a:p>
      </dgm:t>
    </dgm:pt>
    <dgm:pt modelId="{885113CA-4C28-4841-83F8-2E0210CEC3CD}" type="sibTrans" cxnId="{A807818A-679D-420E-88A5-8B30B7D87E7E}">
      <dgm:prSet/>
      <dgm:spPr/>
      <dgm:t>
        <a:bodyPr/>
        <a:lstStyle/>
        <a:p>
          <a:endParaRPr lang="tr-TR"/>
        </a:p>
      </dgm:t>
    </dgm:pt>
    <dgm:pt modelId="{52BF070E-5A3D-4D92-837E-6F73DE2B4365}">
      <dgm:prSet phldrT="[Metin]"/>
      <dgm:spPr/>
      <dgm:t>
        <a:bodyPr/>
        <a:lstStyle/>
        <a:p>
          <a:r>
            <a:rPr lang="tr-TR" dirty="0"/>
            <a:t>100 puan üzerinden</a:t>
          </a:r>
        </a:p>
      </dgm:t>
    </dgm:pt>
    <dgm:pt modelId="{DD75B23A-6254-4535-A371-6432BFCA8D47}" type="parTrans" cxnId="{9B3B49CD-7D3B-45D4-A723-7CAB6B0BD398}">
      <dgm:prSet/>
      <dgm:spPr/>
      <dgm:t>
        <a:bodyPr/>
        <a:lstStyle/>
        <a:p>
          <a:endParaRPr lang="tr-TR"/>
        </a:p>
      </dgm:t>
    </dgm:pt>
    <dgm:pt modelId="{565B9A8F-3320-4969-AC90-BA24A34EEA15}" type="sibTrans" cxnId="{9B3B49CD-7D3B-45D4-A723-7CAB6B0BD398}">
      <dgm:prSet/>
      <dgm:spPr/>
      <dgm:t>
        <a:bodyPr/>
        <a:lstStyle/>
        <a:p>
          <a:endParaRPr lang="tr-TR"/>
        </a:p>
      </dgm:t>
    </dgm:pt>
    <dgm:pt modelId="{C7C8BA9C-4B82-4664-BB26-D527483FDDEB}">
      <dgm:prSet/>
      <dgm:spPr/>
      <dgm:t>
        <a:bodyPr/>
        <a:lstStyle/>
        <a:p>
          <a:r>
            <a:rPr lang="tr-TR" dirty="0" err="1"/>
            <a:t>Speaking</a:t>
          </a:r>
          <a:endParaRPr lang="tr-TR" dirty="0"/>
        </a:p>
      </dgm:t>
    </dgm:pt>
    <dgm:pt modelId="{E397AF2A-1F76-432C-80F9-9CEAD85A77FC}" type="parTrans" cxnId="{4BBD8011-6A1B-421B-9278-2852E0D43BFC}">
      <dgm:prSet/>
      <dgm:spPr/>
      <dgm:t>
        <a:bodyPr/>
        <a:lstStyle/>
        <a:p>
          <a:endParaRPr lang="tr-TR"/>
        </a:p>
      </dgm:t>
    </dgm:pt>
    <dgm:pt modelId="{D49A23E3-5258-4DE6-807F-26EC34696FF1}" type="sibTrans" cxnId="{4BBD8011-6A1B-421B-9278-2852E0D43BFC}">
      <dgm:prSet/>
      <dgm:spPr/>
      <dgm:t>
        <a:bodyPr/>
        <a:lstStyle/>
        <a:p>
          <a:endParaRPr lang="tr-TR"/>
        </a:p>
      </dgm:t>
    </dgm:pt>
    <dgm:pt modelId="{11891DDB-4B6D-4179-94BB-1133C017EC61}">
      <dgm:prSet/>
      <dgm:spPr/>
      <dgm:t>
        <a:bodyPr/>
        <a:lstStyle/>
        <a:p>
          <a:r>
            <a:rPr lang="tr-TR" dirty="0"/>
            <a:t>33,3</a:t>
          </a:r>
        </a:p>
      </dgm:t>
    </dgm:pt>
    <dgm:pt modelId="{450C4ACB-7E14-49E5-896E-D52FBA13860E}" type="sibTrans" cxnId="{DD34CDD9-A772-4F04-93AF-204D0D9CED2A}">
      <dgm:prSet/>
      <dgm:spPr/>
      <dgm:t>
        <a:bodyPr/>
        <a:lstStyle/>
        <a:p>
          <a:endParaRPr lang="tr-TR"/>
        </a:p>
      </dgm:t>
    </dgm:pt>
    <dgm:pt modelId="{D63BCBDD-FE52-4B80-B08C-40492C4DC2A8}" type="parTrans" cxnId="{DD34CDD9-A772-4F04-93AF-204D0D9CED2A}">
      <dgm:prSet/>
      <dgm:spPr/>
      <dgm:t>
        <a:bodyPr/>
        <a:lstStyle/>
        <a:p>
          <a:endParaRPr lang="tr-TR"/>
        </a:p>
      </dgm:t>
    </dgm:pt>
    <dgm:pt modelId="{5DDD6D57-638D-484E-907A-B620FA5401EA}">
      <dgm:prSet/>
      <dgm:spPr/>
      <dgm:t>
        <a:bodyPr/>
        <a:lstStyle/>
        <a:p>
          <a:r>
            <a:rPr lang="tr-TR"/>
            <a:t>100 puan üzerinden</a:t>
          </a:r>
        </a:p>
      </dgm:t>
    </dgm:pt>
    <dgm:pt modelId="{9D11BE37-399F-42C9-80EB-FE6CB0584FC7}" type="parTrans" cxnId="{F17F85E8-DF6B-4525-9E56-0034A2F6D18B}">
      <dgm:prSet/>
      <dgm:spPr/>
      <dgm:t>
        <a:bodyPr/>
        <a:lstStyle/>
        <a:p>
          <a:endParaRPr lang="tr-TR"/>
        </a:p>
      </dgm:t>
    </dgm:pt>
    <dgm:pt modelId="{823EFADD-246A-4CA2-83B6-D521C0298662}" type="sibTrans" cxnId="{F17F85E8-DF6B-4525-9E56-0034A2F6D18B}">
      <dgm:prSet/>
      <dgm:spPr/>
      <dgm:t>
        <a:bodyPr/>
        <a:lstStyle/>
        <a:p>
          <a:endParaRPr lang="tr-TR"/>
        </a:p>
      </dgm:t>
    </dgm:pt>
    <dgm:pt modelId="{D517449E-3572-4CBC-A945-4F1B5CF22653}">
      <dgm:prSet/>
      <dgm:spPr/>
      <dgm:t>
        <a:bodyPr/>
        <a:lstStyle/>
        <a:p>
          <a:r>
            <a:rPr lang="tr-TR"/>
            <a:t>33,3</a:t>
          </a:r>
          <a:endParaRPr lang="tr-TR" dirty="0"/>
        </a:p>
      </dgm:t>
    </dgm:pt>
    <dgm:pt modelId="{91493899-A7EF-4676-B1D3-844F74A7DB3A}" type="parTrans" cxnId="{281DA81E-E3C8-4923-93AB-67327CD902EF}">
      <dgm:prSet/>
      <dgm:spPr/>
      <dgm:t>
        <a:bodyPr/>
        <a:lstStyle/>
        <a:p>
          <a:endParaRPr lang="tr-TR"/>
        </a:p>
      </dgm:t>
    </dgm:pt>
    <dgm:pt modelId="{98272ADB-C69F-4C82-992F-016B125F6697}" type="sibTrans" cxnId="{281DA81E-E3C8-4923-93AB-67327CD902EF}">
      <dgm:prSet/>
      <dgm:spPr/>
      <dgm:t>
        <a:bodyPr/>
        <a:lstStyle/>
        <a:p>
          <a:endParaRPr lang="tr-TR"/>
        </a:p>
      </dgm:t>
    </dgm:pt>
    <dgm:pt modelId="{DC202FA6-495E-45E8-B678-87D8FB48C34E}" type="pres">
      <dgm:prSet presAssocID="{69C6BE61-18BA-4810-82A5-D41CBB4C2C68}" presName="Name0" presStyleCnt="0">
        <dgm:presLayoutVars>
          <dgm:dir/>
          <dgm:animLvl val="lvl"/>
          <dgm:resizeHandles val="exact"/>
        </dgm:presLayoutVars>
      </dgm:prSet>
      <dgm:spPr/>
    </dgm:pt>
    <dgm:pt modelId="{D33E8CFE-5226-41AC-A974-3C34CD129B66}" type="pres">
      <dgm:prSet presAssocID="{24EB064A-62EB-4939-8C60-205D5CFB7A77}" presName="composite" presStyleCnt="0"/>
      <dgm:spPr/>
    </dgm:pt>
    <dgm:pt modelId="{D61BB56F-01F3-4F91-BAC1-9196D2EBA2E1}" type="pres">
      <dgm:prSet presAssocID="{24EB064A-62EB-4939-8C60-205D5CFB7A77}" presName="parTx" presStyleLbl="alignNode1" presStyleIdx="0" presStyleCnt="3" custScaleX="100616" custLinFactNeighborX="-32" custLinFactNeighborY="-1941">
        <dgm:presLayoutVars>
          <dgm:chMax val="0"/>
          <dgm:chPref val="0"/>
          <dgm:bulletEnabled val="1"/>
        </dgm:presLayoutVars>
      </dgm:prSet>
      <dgm:spPr/>
    </dgm:pt>
    <dgm:pt modelId="{1B83C075-C9E2-47DB-962C-6C833F23816E}" type="pres">
      <dgm:prSet presAssocID="{24EB064A-62EB-4939-8C60-205D5CFB7A77}" presName="desTx" presStyleLbl="alignAccFollowNode1" presStyleIdx="0" presStyleCnt="3" custLinFactNeighborX="225" custLinFactNeighborY="1566">
        <dgm:presLayoutVars>
          <dgm:bulletEnabled val="1"/>
        </dgm:presLayoutVars>
      </dgm:prSet>
      <dgm:spPr/>
    </dgm:pt>
    <dgm:pt modelId="{A73D6A02-E4E6-45ED-AF92-95A0885FF6B8}" type="pres">
      <dgm:prSet presAssocID="{7A2598CB-DB08-4CB3-AF6D-DA2254810BAF}" presName="space" presStyleCnt="0"/>
      <dgm:spPr/>
    </dgm:pt>
    <dgm:pt modelId="{34893D94-7572-41DE-8EA2-5DE10D8FF6FE}" type="pres">
      <dgm:prSet presAssocID="{82D5654C-5EB1-4693-BB2F-3EB88D44C10C}" presName="composite" presStyleCnt="0"/>
      <dgm:spPr/>
    </dgm:pt>
    <dgm:pt modelId="{51081BC4-A4CE-40A4-B3CE-222C9EA404F9}" type="pres">
      <dgm:prSet presAssocID="{82D5654C-5EB1-4693-BB2F-3EB88D44C10C}" presName="parTx" presStyleLbl="alignNode1" presStyleIdx="1" presStyleCnt="3">
        <dgm:presLayoutVars>
          <dgm:chMax val="0"/>
          <dgm:chPref val="0"/>
          <dgm:bulletEnabled val="1"/>
        </dgm:presLayoutVars>
      </dgm:prSet>
      <dgm:spPr/>
    </dgm:pt>
    <dgm:pt modelId="{2304F801-DB8F-45BB-8B6D-E8772FC52487}" type="pres">
      <dgm:prSet presAssocID="{82D5654C-5EB1-4693-BB2F-3EB88D44C10C}" presName="desTx" presStyleLbl="alignAccFollowNode1" presStyleIdx="1" presStyleCnt="3">
        <dgm:presLayoutVars>
          <dgm:bulletEnabled val="1"/>
        </dgm:presLayoutVars>
      </dgm:prSet>
      <dgm:spPr/>
    </dgm:pt>
    <dgm:pt modelId="{28C69C2F-A9A2-4B2F-84D6-73BED94BC41F}" type="pres">
      <dgm:prSet presAssocID="{885113CA-4C28-4841-83F8-2E0210CEC3CD}" presName="space" presStyleCnt="0"/>
      <dgm:spPr/>
    </dgm:pt>
    <dgm:pt modelId="{8007822F-FF08-4BDF-84FC-57E268419A09}" type="pres">
      <dgm:prSet presAssocID="{C7C8BA9C-4B82-4664-BB26-D527483FDDEB}" presName="composite" presStyleCnt="0"/>
      <dgm:spPr/>
    </dgm:pt>
    <dgm:pt modelId="{FE3B9259-7FBC-4928-8DBD-310029A7DA0C}" type="pres">
      <dgm:prSet presAssocID="{C7C8BA9C-4B82-4664-BB26-D527483FDDEB}" presName="parTx" presStyleLbl="alignNode1" presStyleIdx="2" presStyleCnt="3">
        <dgm:presLayoutVars>
          <dgm:chMax val="0"/>
          <dgm:chPref val="0"/>
          <dgm:bulletEnabled val="1"/>
        </dgm:presLayoutVars>
      </dgm:prSet>
      <dgm:spPr/>
    </dgm:pt>
    <dgm:pt modelId="{247F00AF-AE2D-482C-ACD2-0841B5A935DC}" type="pres">
      <dgm:prSet presAssocID="{C7C8BA9C-4B82-4664-BB26-D527483FDDEB}" presName="desTx" presStyleLbl="alignAccFollowNode1" presStyleIdx="2" presStyleCnt="3">
        <dgm:presLayoutVars>
          <dgm:bulletEnabled val="1"/>
        </dgm:presLayoutVars>
      </dgm:prSet>
      <dgm:spPr/>
    </dgm:pt>
  </dgm:ptLst>
  <dgm:cxnLst>
    <dgm:cxn modelId="{7B510109-8CC3-4BC1-8F80-7EF6426475F3}" type="presOf" srcId="{52BF070E-5A3D-4D92-837E-6F73DE2B4365}" destId="{2304F801-DB8F-45BB-8B6D-E8772FC52487}" srcOrd="0" destOrd="0" presId="urn:microsoft.com/office/officeart/2005/8/layout/hList1"/>
    <dgm:cxn modelId="{4BBD8011-6A1B-421B-9278-2852E0D43BFC}" srcId="{69C6BE61-18BA-4810-82A5-D41CBB4C2C68}" destId="{C7C8BA9C-4B82-4664-BB26-D527483FDDEB}" srcOrd="2" destOrd="0" parTransId="{E397AF2A-1F76-432C-80F9-9CEAD85A77FC}" sibTransId="{D49A23E3-5258-4DE6-807F-26EC34696FF1}"/>
    <dgm:cxn modelId="{4A673718-2316-4736-80F0-1E853C63F901}" type="presOf" srcId="{5FA0F1D0-CF82-4594-9018-62A4762E8DDA}" destId="{1B83C075-C9E2-47DB-962C-6C833F23816E}" srcOrd="0" destOrd="0" presId="urn:microsoft.com/office/officeart/2005/8/layout/hList1"/>
    <dgm:cxn modelId="{A9518E1D-E9A0-4548-A896-4332369C6875}" srcId="{69C6BE61-18BA-4810-82A5-D41CBB4C2C68}" destId="{24EB064A-62EB-4939-8C60-205D5CFB7A77}" srcOrd="0" destOrd="0" parTransId="{6CEC367E-A27F-4F60-8354-DDA3B7DC79F8}" sibTransId="{7A2598CB-DB08-4CB3-AF6D-DA2254810BAF}"/>
    <dgm:cxn modelId="{281DA81E-E3C8-4923-93AB-67327CD902EF}" srcId="{C7C8BA9C-4B82-4664-BB26-D527483FDDEB}" destId="{D517449E-3572-4CBC-A945-4F1B5CF22653}" srcOrd="1" destOrd="0" parTransId="{91493899-A7EF-4676-B1D3-844F74A7DB3A}" sibTransId="{98272ADB-C69F-4C82-992F-016B125F6697}"/>
    <dgm:cxn modelId="{B1DDFF5C-FE75-415E-85EB-4A98537FB6ED}" type="presOf" srcId="{D517449E-3572-4CBC-A945-4F1B5CF22653}" destId="{247F00AF-AE2D-482C-ACD2-0841B5A935DC}" srcOrd="0" destOrd="1" presId="urn:microsoft.com/office/officeart/2005/8/layout/hList1"/>
    <dgm:cxn modelId="{47EB9B64-EA97-46EF-94B9-E6E0877F9F57}" type="presOf" srcId="{69C6BE61-18BA-4810-82A5-D41CBB4C2C68}" destId="{DC202FA6-495E-45E8-B678-87D8FB48C34E}" srcOrd="0" destOrd="0" presId="urn:microsoft.com/office/officeart/2005/8/layout/hList1"/>
    <dgm:cxn modelId="{27735668-BEC0-4DE2-9282-A0932C4FC8CD}" type="presOf" srcId="{11891DDB-4B6D-4179-94BB-1133C017EC61}" destId="{2304F801-DB8F-45BB-8B6D-E8772FC52487}" srcOrd="0" destOrd="1" presId="urn:microsoft.com/office/officeart/2005/8/layout/hList1"/>
    <dgm:cxn modelId="{0C7CBB52-5CDD-4667-ACBA-B9B0C9938240}" type="presOf" srcId="{047B82BC-2EC5-4FAD-AC58-6B6FE52B2FC5}" destId="{1B83C075-C9E2-47DB-962C-6C833F23816E}" srcOrd="0" destOrd="1" presId="urn:microsoft.com/office/officeart/2005/8/layout/hList1"/>
    <dgm:cxn modelId="{F1EAA455-BCDC-41BF-89FA-FE727D3D2BF3}" type="presOf" srcId="{82D5654C-5EB1-4693-BB2F-3EB88D44C10C}" destId="{51081BC4-A4CE-40A4-B3CE-222C9EA404F9}" srcOrd="0" destOrd="0" presId="urn:microsoft.com/office/officeart/2005/8/layout/hList1"/>
    <dgm:cxn modelId="{9CED9785-9FC9-4384-9038-5420D85527E7}" srcId="{24EB064A-62EB-4939-8C60-205D5CFB7A77}" destId="{5FA0F1D0-CF82-4594-9018-62A4762E8DDA}" srcOrd="0" destOrd="0" parTransId="{3E354DCA-36A1-4650-969C-B37612816560}" sibTransId="{30651BB3-7321-4621-A49C-B55473276B91}"/>
    <dgm:cxn modelId="{A807818A-679D-420E-88A5-8B30B7D87E7E}" srcId="{69C6BE61-18BA-4810-82A5-D41CBB4C2C68}" destId="{82D5654C-5EB1-4693-BB2F-3EB88D44C10C}" srcOrd="1" destOrd="0" parTransId="{E7BE57D4-280A-4DD0-907E-8F0568313CA1}" sibTransId="{885113CA-4C28-4841-83F8-2E0210CEC3CD}"/>
    <dgm:cxn modelId="{75173096-10B7-498B-963D-F4D43365234A}" srcId="{24EB064A-62EB-4939-8C60-205D5CFB7A77}" destId="{047B82BC-2EC5-4FAD-AC58-6B6FE52B2FC5}" srcOrd="1" destOrd="0" parTransId="{2BD4F14B-A4D4-4A44-B46B-4E723CBEDDA2}" sibTransId="{AC425B17-A099-4EB6-86E2-A06C6A802482}"/>
    <dgm:cxn modelId="{00BCF19D-9114-439E-B421-C9EAD1D7F045}" type="presOf" srcId="{5DDD6D57-638D-484E-907A-B620FA5401EA}" destId="{247F00AF-AE2D-482C-ACD2-0841B5A935DC}" srcOrd="0" destOrd="0" presId="urn:microsoft.com/office/officeart/2005/8/layout/hList1"/>
    <dgm:cxn modelId="{BA93A9BD-D3AF-418F-91C4-7D54D77B6666}" type="presOf" srcId="{24EB064A-62EB-4939-8C60-205D5CFB7A77}" destId="{D61BB56F-01F3-4F91-BAC1-9196D2EBA2E1}" srcOrd="0" destOrd="0" presId="urn:microsoft.com/office/officeart/2005/8/layout/hList1"/>
    <dgm:cxn modelId="{9B3B49CD-7D3B-45D4-A723-7CAB6B0BD398}" srcId="{82D5654C-5EB1-4693-BB2F-3EB88D44C10C}" destId="{52BF070E-5A3D-4D92-837E-6F73DE2B4365}" srcOrd="0" destOrd="0" parTransId="{DD75B23A-6254-4535-A371-6432BFCA8D47}" sibTransId="{565B9A8F-3320-4969-AC90-BA24A34EEA15}"/>
    <dgm:cxn modelId="{DD34CDD9-A772-4F04-93AF-204D0D9CED2A}" srcId="{82D5654C-5EB1-4693-BB2F-3EB88D44C10C}" destId="{11891DDB-4B6D-4179-94BB-1133C017EC61}" srcOrd="1" destOrd="0" parTransId="{D63BCBDD-FE52-4B80-B08C-40492C4DC2A8}" sibTransId="{450C4ACB-7E14-49E5-896E-D52FBA13860E}"/>
    <dgm:cxn modelId="{094A3CE6-BC36-476C-8237-BB946BD4CEE8}" type="presOf" srcId="{C7C8BA9C-4B82-4664-BB26-D527483FDDEB}" destId="{FE3B9259-7FBC-4928-8DBD-310029A7DA0C}" srcOrd="0" destOrd="0" presId="urn:microsoft.com/office/officeart/2005/8/layout/hList1"/>
    <dgm:cxn modelId="{F17F85E8-DF6B-4525-9E56-0034A2F6D18B}" srcId="{C7C8BA9C-4B82-4664-BB26-D527483FDDEB}" destId="{5DDD6D57-638D-484E-907A-B620FA5401EA}" srcOrd="0" destOrd="0" parTransId="{9D11BE37-399F-42C9-80EB-FE6CB0584FC7}" sibTransId="{823EFADD-246A-4CA2-83B6-D521C0298662}"/>
    <dgm:cxn modelId="{DBB1C684-DA0C-459A-B3E9-EEC3EE928374}" type="presParOf" srcId="{DC202FA6-495E-45E8-B678-87D8FB48C34E}" destId="{D33E8CFE-5226-41AC-A974-3C34CD129B66}" srcOrd="0" destOrd="0" presId="urn:microsoft.com/office/officeart/2005/8/layout/hList1"/>
    <dgm:cxn modelId="{B4C83B47-6BA2-44CB-82DB-0639A500D31C}" type="presParOf" srcId="{D33E8CFE-5226-41AC-A974-3C34CD129B66}" destId="{D61BB56F-01F3-4F91-BAC1-9196D2EBA2E1}" srcOrd="0" destOrd="0" presId="urn:microsoft.com/office/officeart/2005/8/layout/hList1"/>
    <dgm:cxn modelId="{859AF515-CBBB-4CE8-BB5B-CD51F3E03598}" type="presParOf" srcId="{D33E8CFE-5226-41AC-A974-3C34CD129B66}" destId="{1B83C075-C9E2-47DB-962C-6C833F23816E}" srcOrd="1" destOrd="0" presId="urn:microsoft.com/office/officeart/2005/8/layout/hList1"/>
    <dgm:cxn modelId="{4EF432FA-998F-4776-B84C-61CB8E749EFC}" type="presParOf" srcId="{DC202FA6-495E-45E8-B678-87D8FB48C34E}" destId="{A73D6A02-E4E6-45ED-AF92-95A0885FF6B8}" srcOrd="1" destOrd="0" presId="urn:microsoft.com/office/officeart/2005/8/layout/hList1"/>
    <dgm:cxn modelId="{2A8C270F-B752-4ECE-AD33-01CEB94EBE2D}" type="presParOf" srcId="{DC202FA6-495E-45E8-B678-87D8FB48C34E}" destId="{34893D94-7572-41DE-8EA2-5DE10D8FF6FE}" srcOrd="2" destOrd="0" presId="urn:microsoft.com/office/officeart/2005/8/layout/hList1"/>
    <dgm:cxn modelId="{F84D7D34-C81A-464E-BD59-3A2EF799F057}" type="presParOf" srcId="{34893D94-7572-41DE-8EA2-5DE10D8FF6FE}" destId="{51081BC4-A4CE-40A4-B3CE-222C9EA404F9}" srcOrd="0" destOrd="0" presId="urn:microsoft.com/office/officeart/2005/8/layout/hList1"/>
    <dgm:cxn modelId="{49847448-39C6-4FCF-A77F-0BA2D3FE6D2C}" type="presParOf" srcId="{34893D94-7572-41DE-8EA2-5DE10D8FF6FE}" destId="{2304F801-DB8F-45BB-8B6D-E8772FC52487}" srcOrd="1" destOrd="0" presId="urn:microsoft.com/office/officeart/2005/8/layout/hList1"/>
    <dgm:cxn modelId="{743178D5-E5D3-4BC2-9124-7E58C39CD778}" type="presParOf" srcId="{DC202FA6-495E-45E8-B678-87D8FB48C34E}" destId="{28C69C2F-A9A2-4B2F-84D6-73BED94BC41F}" srcOrd="3" destOrd="0" presId="urn:microsoft.com/office/officeart/2005/8/layout/hList1"/>
    <dgm:cxn modelId="{DF11A89F-A080-4FFE-9840-E6FAB976507C}" type="presParOf" srcId="{DC202FA6-495E-45E8-B678-87D8FB48C34E}" destId="{8007822F-FF08-4BDF-84FC-57E268419A09}" srcOrd="4" destOrd="0" presId="urn:microsoft.com/office/officeart/2005/8/layout/hList1"/>
    <dgm:cxn modelId="{1BDDBBEE-E3F9-4F43-A2A9-463F381B7384}" type="presParOf" srcId="{8007822F-FF08-4BDF-84FC-57E268419A09}" destId="{FE3B9259-7FBC-4928-8DBD-310029A7DA0C}" srcOrd="0" destOrd="0" presId="urn:microsoft.com/office/officeart/2005/8/layout/hList1"/>
    <dgm:cxn modelId="{F9127C77-25FF-4648-833E-1BC09665C3AB}" type="presParOf" srcId="{8007822F-FF08-4BDF-84FC-57E268419A09}" destId="{247F00AF-AE2D-482C-ACD2-0841B5A935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BB56F-01F3-4F91-BAC1-9196D2EBA2E1}">
      <dsp:nvSpPr>
        <dsp:cNvPr id="0" name=""/>
        <dsp:cNvSpPr/>
      </dsp:nvSpPr>
      <dsp:spPr>
        <a:xfrm>
          <a:off x="709" y="70936"/>
          <a:ext cx="2748297" cy="984311"/>
        </a:xfrm>
        <a:prstGeom prst="rect">
          <a:avLst/>
        </a:prstGeom>
        <a:solidFill>
          <a:srgbClr val="0070C0"/>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tr-TR" sz="2700" kern="1200" dirty="0"/>
            <a:t>Reading </a:t>
          </a:r>
          <a:r>
            <a:rPr lang="tr-TR" sz="2700" kern="1200" dirty="0" err="1"/>
            <a:t>To</a:t>
          </a:r>
          <a:r>
            <a:rPr lang="tr-TR" sz="2700" kern="1200" dirty="0"/>
            <a:t> Write</a:t>
          </a:r>
        </a:p>
      </dsp:txBody>
      <dsp:txXfrm>
        <a:off x="709" y="70936"/>
        <a:ext cx="2748297" cy="984311"/>
      </dsp:txXfrm>
    </dsp:sp>
    <dsp:sp modelId="{1B83C075-C9E2-47DB-962C-6C833F23816E}">
      <dsp:nvSpPr>
        <dsp:cNvPr id="0" name=""/>
        <dsp:cNvSpPr/>
      </dsp:nvSpPr>
      <dsp:spPr>
        <a:xfrm>
          <a:off x="16142" y="1099306"/>
          <a:ext cx="2731472" cy="159347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tr-TR" sz="2700" kern="1200" dirty="0"/>
            <a:t>100 puan üzerinden</a:t>
          </a:r>
        </a:p>
        <a:p>
          <a:pPr marL="228600" lvl="1" indent="-228600" algn="l" defTabSz="1200150">
            <a:lnSpc>
              <a:spcPct val="90000"/>
            </a:lnSpc>
            <a:spcBef>
              <a:spcPct val="0"/>
            </a:spcBef>
            <a:spcAft>
              <a:spcPct val="15000"/>
            </a:spcAft>
            <a:buChar char="•"/>
          </a:pPr>
          <a:r>
            <a:rPr lang="tr-TR" sz="2700" kern="1200" dirty="0"/>
            <a:t>%33,3	</a:t>
          </a:r>
        </a:p>
      </dsp:txBody>
      <dsp:txXfrm>
        <a:off x="16142" y="1099306"/>
        <a:ext cx="2731472" cy="1593472"/>
      </dsp:txXfrm>
    </dsp:sp>
    <dsp:sp modelId="{51081BC4-A4CE-40A4-B3CE-222C9EA404F9}">
      <dsp:nvSpPr>
        <dsp:cNvPr id="0" name=""/>
        <dsp:cNvSpPr/>
      </dsp:nvSpPr>
      <dsp:spPr>
        <a:xfrm>
          <a:off x="3132287" y="90041"/>
          <a:ext cx="2731472" cy="984311"/>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tr-TR" sz="2700" kern="1200" dirty="0" err="1"/>
            <a:t>Listening</a:t>
          </a:r>
          <a:endParaRPr lang="tr-TR" sz="2700" kern="1200" dirty="0"/>
        </a:p>
      </dsp:txBody>
      <dsp:txXfrm>
        <a:off x="3132287" y="90041"/>
        <a:ext cx="2731472" cy="984311"/>
      </dsp:txXfrm>
    </dsp:sp>
    <dsp:sp modelId="{2304F801-DB8F-45BB-8B6D-E8772FC52487}">
      <dsp:nvSpPr>
        <dsp:cNvPr id="0" name=""/>
        <dsp:cNvSpPr/>
      </dsp:nvSpPr>
      <dsp:spPr>
        <a:xfrm>
          <a:off x="3132287" y="1074352"/>
          <a:ext cx="2731472" cy="1593472"/>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tr-TR" sz="2700" kern="1200" dirty="0"/>
            <a:t>100 puan üzerinden</a:t>
          </a:r>
        </a:p>
        <a:p>
          <a:pPr marL="228600" lvl="1" indent="-228600" algn="l" defTabSz="1200150">
            <a:lnSpc>
              <a:spcPct val="90000"/>
            </a:lnSpc>
            <a:spcBef>
              <a:spcPct val="0"/>
            </a:spcBef>
            <a:spcAft>
              <a:spcPct val="15000"/>
            </a:spcAft>
            <a:buChar char="•"/>
          </a:pPr>
          <a:r>
            <a:rPr lang="tr-TR" sz="2700" kern="1200" dirty="0"/>
            <a:t>33,3</a:t>
          </a:r>
        </a:p>
      </dsp:txBody>
      <dsp:txXfrm>
        <a:off x="3132287" y="1074352"/>
        <a:ext cx="2731472" cy="1593472"/>
      </dsp:txXfrm>
    </dsp:sp>
    <dsp:sp modelId="{FE3B9259-7FBC-4928-8DBD-310029A7DA0C}">
      <dsp:nvSpPr>
        <dsp:cNvPr id="0" name=""/>
        <dsp:cNvSpPr/>
      </dsp:nvSpPr>
      <dsp:spPr>
        <a:xfrm>
          <a:off x="6246165" y="90041"/>
          <a:ext cx="2731472" cy="984311"/>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tr-TR" sz="2700" kern="1200" dirty="0" err="1"/>
            <a:t>Speaking</a:t>
          </a:r>
          <a:endParaRPr lang="tr-TR" sz="2700" kern="1200" dirty="0"/>
        </a:p>
      </dsp:txBody>
      <dsp:txXfrm>
        <a:off x="6246165" y="90041"/>
        <a:ext cx="2731472" cy="984311"/>
      </dsp:txXfrm>
    </dsp:sp>
    <dsp:sp modelId="{247F00AF-AE2D-482C-ACD2-0841B5A935DC}">
      <dsp:nvSpPr>
        <dsp:cNvPr id="0" name=""/>
        <dsp:cNvSpPr/>
      </dsp:nvSpPr>
      <dsp:spPr>
        <a:xfrm>
          <a:off x="6246165" y="1074352"/>
          <a:ext cx="2731472" cy="1593472"/>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tr-TR" sz="2700" kern="1200"/>
            <a:t>100 puan üzerinden</a:t>
          </a:r>
        </a:p>
        <a:p>
          <a:pPr marL="228600" lvl="1" indent="-228600" algn="l" defTabSz="1200150">
            <a:lnSpc>
              <a:spcPct val="90000"/>
            </a:lnSpc>
            <a:spcBef>
              <a:spcPct val="0"/>
            </a:spcBef>
            <a:spcAft>
              <a:spcPct val="15000"/>
            </a:spcAft>
            <a:buChar char="•"/>
          </a:pPr>
          <a:r>
            <a:rPr lang="tr-TR" sz="2700" kern="1200"/>
            <a:t>33,3</a:t>
          </a:r>
          <a:endParaRPr lang="tr-TR" sz="2700" kern="1200" dirty="0"/>
        </a:p>
      </dsp:txBody>
      <dsp:txXfrm>
        <a:off x="6246165" y="1074352"/>
        <a:ext cx="2731472" cy="15934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23B3D-1574-4154-8F14-471B03161102}" type="datetimeFigureOut">
              <a:rPr lang="en-US" smtClean="0"/>
              <a:t>3/13/2023</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B7050-9DC6-44CC-9EFB-E48F5F6497CD}" type="slidenum">
              <a:rPr lang="en-US" smtClean="0"/>
              <a:t>‹#›</a:t>
            </a:fld>
            <a:endParaRPr lang="en-US"/>
          </a:p>
        </p:txBody>
      </p:sp>
    </p:spTree>
    <p:extLst>
      <p:ext uri="{BB962C8B-B14F-4D97-AF65-F5344CB8AC3E}">
        <p14:creationId xmlns:p14="http://schemas.microsoft.com/office/powerpoint/2010/main" val="425535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1C5C0AA-71AA-4DFF-8096-B1DB6E0F5C20}" type="datetimeFigureOut">
              <a:rPr lang="tr-TR" smtClean="0"/>
              <a:t>13.03.2023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40414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1C5C0AA-71AA-4DFF-8096-B1DB6E0F5C20}" type="datetimeFigureOut">
              <a:rPr lang="tr-TR" smtClean="0"/>
              <a:t>13.03.2023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167256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1C5C0AA-71AA-4DFF-8096-B1DB6E0F5C20}" type="datetimeFigureOut">
              <a:rPr lang="tr-TR" smtClean="0"/>
              <a:t>13.03.2023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F21CD-032C-4DFE-9137-354DF48EA22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96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1C5C0AA-71AA-4DFF-8096-B1DB6E0F5C20}" type="datetimeFigureOut">
              <a:rPr lang="tr-TR" smtClean="0"/>
              <a:t>13.03.2023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150802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1C5C0AA-71AA-4DFF-8096-B1DB6E0F5C20}" type="datetimeFigureOut">
              <a:rPr lang="tr-TR" smtClean="0"/>
              <a:t>13.03.2023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F21CD-032C-4DFE-9137-354DF48EA22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1375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1C5C0AA-71AA-4DFF-8096-B1DB6E0F5C20}" type="datetimeFigureOut">
              <a:rPr lang="tr-TR" smtClean="0"/>
              <a:t>13.03.2023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218025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C5C0AA-71AA-4DFF-8096-B1DB6E0F5C20}" type="datetimeFigureOut">
              <a:rPr lang="tr-TR" smtClean="0"/>
              <a:t>13.03.2023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194789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C5C0AA-71AA-4DFF-8096-B1DB6E0F5C20}" type="datetimeFigureOut">
              <a:rPr lang="tr-TR" smtClean="0"/>
              <a:t>13.03.2023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246334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C5C0AA-71AA-4DFF-8096-B1DB6E0F5C20}" type="datetimeFigureOut">
              <a:rPr lang="tr-TR" smtClean="0"/>
              <a:t>13.03.2023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69571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1C5C0AA-71AA-4DFF-8096-B1DB6E0F5C20}" type="datetimeFigureOut">
              <a:rPr lang="tr-TR" smtClean="0"/>
              <a:t>13.03.2023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44370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1C5C0AA-71AA-4DFF-8096-B1DB6E0F5C20}" type="datetimeFigureOut">
              <a:rPr lang="tr-TR" smtClean="0"/>
              <a:t>13.03.2023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289008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1C5C0AA-71AA-4DFF-8096-B1DB6E0F5C20}" type="datetimeFigureOut">
              <a:rPr lang="tr-TR" smtClean="0"/>
              <a:t>13.03.2023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53450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1C5C0AA-71AA-4DFF-8096-B1DB6E0F5C20}" type="datetimeFigureOut">
              <a:rPr lang="tr-TR" smtClean="0"/>
              <a:t>13.03.2023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154394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5C0AA-71AA-4DFF-8096-B1DB6E0F5C20}" type="datetimeFigureOut">
              <a:rPr lang="tr-TR" smtClean="0"/>
              <a:t>13.03.2023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283765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1C5C0AA-71AA-4DFF-8096-B1DB6E0F5C20}" type="datetimeFigureOut">
              <a:rPr lang="tr-TR" smtClean="0"/>
              <a:t>13.03.2023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147953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1C5C0AA-71AA-4DFF-8096-B1DB6E0F5C20}" type="datetimeFigureOut">
              <a:rPr lang="tr-TR" smtClean="0"/>
              <a:t>13.03.2023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F21CD-032C-4DFE-9137-354DF48EA227}" type="slidenum">
              <a:rPr lang="tr-TR" smtClean="0"/>
              <a:t>‹#›</a:t>
            </a:fld>
            <a:endParaRPr lang="tr-TR"/>
          </a:p>
        </p:txBody>
      </p:sp>
    </p:spTree>
    <p:extLst>
      <p:ext uri="{BB962C8B-B14F-4D97-AF65-F5344CB8AC3E}">
        <p14:creationId xmlns:p14="http://schemas.microsoft.com/office/powerpoint/2010/main" val="247106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1C5C0AA-71AA-4DFF-8096-B1DB6E0F5C20}" type="datetimeFigureOut">
              <a:rPr lang="tr-TR" smtClean="0"/>
              <a:t>13.03.2023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14F21CD-032C-4DFE-9137-354DF48EA227}" type="slidenum">
              <a:rPr lang="tr-TR" smtClean="0"/>
              <a:t>‹#›</a:t>
            </a:fld>
            <a:endParaRPr lang="tr-TR"/>
          </a:p>
        </p:txBody>
      </p:sp>
    </p:spTree>
    <p:extLst>
      <p:ext uri="{BB962C8B-B14F-4D97-AF65-F5344CB8AC3E}">
        <p14:creationId xmlns:p14="http://schemas.microsoft.com/office/powerpoint/2010/main" val="344879165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epsiburada.com/q-skills-for-success-1-reading-and-writing-third-edition-pm-HB00000YKN7T"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4D55DE-4DC5-4363-A0C4-D49A4C3D03C9}"/>
              </a:ext>
            </a:extLst>
          </p:cNvPr>
          <p:cNvSpPr>
            <a:spLocks noGrp="1"/>
          </p:cNvSpPr>
          <p:nvPr>
            <p:ph type="ctrTitle"/>
          </p:nvPr>
        </p:nvSpPr>
        <p:spPr>
          <a:xfrm>
            <a:off x="2514601" y="931574"/>
            <a:ext cx="5994399" cy="2722203"/>
          </a:xfrm>
        </p:spPr>
        <p:txBody>
          <a:bodyPr>
            <a:normAutofit fontScale="90000"/>
            <a:scene3d>
              <a:camera prst="orthographicFront"/>
              <a:lightRig rig="threePt" dir="t"/>
            </a:scene3d>
            <a:sp3d extrusionH="57150">
              <a:bevelT w="38100" h="38100" prst="relaxedInset"/>
            </a:sp3d>
          </a:bodyPr>
          <a:lstStyle/>
          <a:p>
            <a:pPr algn="ctr"/>
            <a:r>
              <a:rPr lang="tr-TR" dirty="0"/>
              <a:t> </a:t>
            </a:r>
            <a:r>
              <a:rPr lang="tr-TR" i="1" dirty="0">
                <a:ln w="0"/>
                <a:solidFill>
                  <a:srgbClr val="0070C0"/>
                </a:solidFill>
                <a:effectLst>
                  <a:reflection blurRad="6350" stA="53000" endA="300" endPos="35500" dir="5400000" sy="-90000" algn="bl" rotWithShape="0"/>
                </a:effectLst>
                <a:latin typeface="Arial Black" panose="020B0A04020102020204" pitchFamily="34" charset="0"/>
              </a:rPr>
              <a:t>YABANCI DİLLER YÜKSEKOKULU</a:t>
            </a:r>
            <a:br>
              <a:rPr lang="tr-TR" b="1" i="1" dirty="0">
                <a:solidFill>
                  <a:schemeClr val="tx1">
                    <a:lumMod val="75000"/>
                    <a:lumOff val="25000"/>
                  </a:schemeClr>
                </a:solidFill>
              </a:rPr>
            </a:br>
            <a:endParaRPr lang="tr-TR" b="1" i="1" dirty="0">
              <a:solidFill>
                <a:schemeClr val="tx1">
                  <a:lumMod val="75000"/>
                  <a:lumOff val="25000"/>
                </a:schemeClr>
              </a:solidFill>
            </a:endParaRPr>
          </a:p>
        </p:txBody>
      </p:sp>
      <p:pic>
        <p:nvPicPr>
          <p:cNvPr id="4" name="Resim 3">
            <a:extLst>
              <a:ext uri="{FF2B5EF4-FFF2-40B4-BE49-F238E27FC236}">
                <a16:creationId xmlns:a16="http://schemas.microsoft.com/office/drawing/2014/main" id="{D3523909-9266-4FE3-8C68-3CE6B8CC27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48377" y="549217"/>
            <a:ext cx="2250093" cy="2262753"/>
          </a:xfrm>
          <a:prstGeom prst="rect">
            <a:avLst/>
          </a:prstGeom>
        </p:spPr>
      </p:pic>
      <p:grpSp>
        <p:nvGrpSpPr>
          <p:cNvPr id="5" name="Grup 4">
            <a:extLst>
              <a:ext uri="{FF2B5EF4-FFF2-40B4-BE49-F238E27FC236}">
                <a16:creationId xmlns:a16="http://schemas.microsoft.com/office/drawing/2014/main" id="{C31393E5-F5B3-44BA-A731-4BE666D4292B}"/>
              </a:ext>
            </a:extLst>
          </p:cNvPr>
          <p:cNvGrpSpPr/>
          <p:nvPr/>
        </p:nvGrpSpPr>
        <p:grpSpPr>
          <a:xfrm>
            <a:off x="-1" y="0"/>
            <a:ext cx="1875225" cy="6858000"/>
            <a:chOff x="-1" y="0"/>
            <a:chExt cx="1875225" cy="6858000"/>
          </a:xfrm>
        </p:grpSpPr>
        <p:sp>
          <p:nvSpPr>
            <p:cNvPr id="6" name="Dikdörtgen 5">
              <a:extLst>
                <a:ext uri="{FF2B5EF4-FFF2-40B4-BE49-F238E27FC236}">
                  <a16:creationId xmlns:a16="http://schemas.microsoft.com/office/drawing/2014/main" id="{C00E0325-066E-4798-8FB4-DB3F04A8F6D3}"/>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72C33969-B5AD-4EE7-A8DA-8D9D2C8F394F}"/>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998FD128-FAC8-4C23-ADC6-51E80D9657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9" name="Grup 8">
              <a:extLst>
                <a:ext uri="{FF2B5EF4-FFF2-40B4-BE49-F238E27FC236}">
                  <a16:creationId xmlns:a16="http://schemas.microsoft.com/office/drawing/2014/main" id="{3854C117-D369-403D-B646-529AA5136DC6}"/>
                </a:ext>
              </a:extLst>
            </p:cNvPr>
            <p:cNvGrpSpPr/>
            <p:nvPr/>
          </p:nvGrpSpPr>
          <p:grpSpPr>
            <a:xfrm>
              <a:off x="253998" y="6377382"/>
              <a:ext cx="1308103" cy="184666"/>
              <a:chOff x="3782160" y="6472628"/>
              <a:chExt cx="1954945" cy="275981"/>
            </a:xfrm>
          </p:grpSpPr>
          <p:pic>
            <p:nvPicPr>
              <p:cNvPr id="10" name="Resim 9">
                <a:extLst>
                  <a:ext uri="{FF2B5EF4-FFF2-40B4-BE49-F238E27FC236}">
                    <a16:creationId xmlns:a16="http://schemas.microsoft.com/office/drawing/2014/main" id="{34450085-AAB9-4A00-97A7-2FD3F53B799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1" name="Metin kutusu 10">
                <a:extLst>
                  <a:ext uri="{FF2B5EF4-FFF2-40B4-BE49-F238E27FC236}">
                    <a16:creationId xmlns:a16="http://schemas.microsoft.com/office/drawing/2014/main" id="{627631E5-1218-4CAB-AC5A-44CE79B32ED2}"/>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pic>
        <p:nvPicPr>
          <p:cNvPr id="13" name="Resim 12">
            <a:extLst>
              <a:ext uri="{FF2B5EF4-FFF2-40B4-BE49-F238E27FC236}">
                <a16:creationId xmlns:a16="http://schemas.microsoft.com/office/drawing/2014/main" id="{14A1E8BD-42F6-4B1A-9474-A27EF8300966}"/>
              </a:ext>
            </a:extLst>
          </p:cNvPr>
          <p:cNvPicPr>
            <a:picLocks noChangeAspect="1"/>
          </p:cNvPicPr>
          <p:nvPr/>
        </p:nvPicPr>
        <p:blipFill rotWithShape="1">
          <a:blip r:embed="rId5">
            <a:extLst>
              <a:ext uri="{28A0092B-C50C-407E-A947-70E740481C1C}">
                <a14:useLocalDpi xmlns:a14="http://schemas.microsoft.com/office/drawing/2010/main" val="0"/>
              </a:ext>
            </a:extLst>
          </a:blip>
          <a:srcRect b="17305"/>
          <a:stretch/>
        </p:blipFill>
        <p:spPr>
          <a:xfrm>
            <a:off x="1852688" y="3361186"/>
            <a:ext cx="10339312" cy="3496814"/>
          </a:xfrm>
          <a:prstGeom prst="rect">
            <a:avLst/>
          </a:prstGeom>
        </p:spPr>
      </p:pic>
    </p:spTree>
    <p:extLst>
      <p:ext uri="{BB962C8B-B14F-4D97-AF65-F5344CB8AC3E}">
        <p14:creationId xmlns:p14="http://schemas.microsoft.com/office/powerpoint/2010/main" val="190812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345E7CF3-45B3-4AC4-9971-962AC39783DE}"/>
              </a:ext>
            </a:extLst>
          </p:cNvPr>
          <p:cNvGraphicFramePr>
            <a:graphicFrameLocks noGrp="1"/>
          </p:cNvGraphicFramePr>
          <p:nvPr>
            <p:ph idx="1"/>
            <p:extLst>
              <p:ext uri="{D42A27DB-BD31-4B8C-83A1-F6EECF244321}">
                <p14:modId xmlns:p14="http://schemas.microsoft.com/office/powerpoint/2010/main" val="4212451074"/>
              </p:ext>
            </p:extLst>
          </p:nvPr>
        </p:nvGraphicFramePr>
        <p:xfrm>
          <a:off x="1976846" y="982132"/>
          <a:ext cx="9376954" cy="2377440"/>
        </p:xfrm>
        <a:graphic>
          <a:graphicData uri="http://schemas.openxmlformats.org/drawingml/2006/table">
            <a:tbl>
              <a:tblPr firstRow="1" bandRow="1">
                <a:tableStyleId>{8A107856-5554-42FB-B03E-39F5DBC370BA}</a:tableStyleId>
              </a:tblPr>
              <a:tblGrid>
                <a:gridCol w="4665613">
                  <a:extLst>
                    <a:ext uri="{9D8B030D-6E8A-4147-A177-3AD203B41FA5}">
                      <a16:colId xmlns:a16="http://schemas.microsoft.com/office/drawing/2014/main" val="1260477404"/>
                    </a:ext>
                  </a:extLst>
                </a:gridCol>
                <a:gridCol w="4711341">
                  <a:extLst>
                    <a:ext uri="{9D8B030D-6E8A-4147-A177-3AD203B41FA5}">
                      <a16:colId xmlns:a16="http://schemas.microsoft.com/office/drawing/2014/main" val="3451493959"/>
                    </a:ext>
                  </a:extLst>
                </a:gridCol>
              </a:tblGrid>
              <a:tr h="336384">
                <a:tc>
                  <a:txBody>
                    <a:bodyPr/>
                    <a:lstStyle/>
                    <a:p>
                      <a:r>
                        <a:rPr lang="tr-TR" dirty="0"/>
                        <a:t>Dönem içi Değerlendirme Kriterleri</a:t>
                      </a:r>
                    </a:p>
                  </a:txBody>
                  <a:tcPr/>
                </a:tc>
                <a:tc>
                  <a:txBody>
                    <a:bodyPr/>
                    <a:lstStyle/>
                    <a:p>
                      <a:r>
                        <a:rPr lang="tr-TR" dirty="0"/>
                        <a:t>Yüzdelik</a:t>
                      </a:r>
                    </a:p>
                  </a:txBody>
                  <a:tcPr/>
                </a:tc>
                <a:extLst>
                  <a:ext uri="{0D108BD9-81ED-4DB2-BD59-A6C34878D82A}">
                    <a16:rowId xmlns:a16="http://schemas.microsoft.com/office/drawing/2014/main" val="1516878644"/>
                  </a:ext>
                </a:extLst>
              </a:tr>
              <a:tr h="336384">
                <a:tc>
                  <a:txBody>
                    <a:bodyPr/>
                    <a:lstStyle/>
                    <a:p>
                      <a:r>
                        <a:rPr lang="tr-TR" dirty="0" err="1"/>
                        <a:t>Writing</a:t>
                      </a:r>
                      <a:r>
                        <a:rPr lang="tr-TR" dirty="0"/>
                        <a:t> </a:t>
                      </a:r>
                      <a:r>
                        <a:rPr lang="tr-TR" dirty="0" err="1"/>
                        <a:t>Task</a:t>
                      </a:r>
                      <a:r>
                        <a:rPr lang="tr-TR" dirty="0"/>
                        <a:t>- (2)</a:t>
                      </a:r>
                    </a:p>
                  </a:txBody>
                  <a:tcPr/>
                </a:tc>
                <a:tc>
                  <a:txBody>
                    <a:bodyPr/>
                    <a:lstStyle/>
                    <a:p>
                      <a:r>
                        <a:rPr lang="tr-TR" dirty="0"/>
                        <a:t>%10</a:t>
                      </a:r>
                    </a:p>
                  </a:txBody>
                  <a:tcPr/>
                </a:tc>
                <a:extLst>
                  <a:ext uri="{0D108BD9-81ED-4DB2-BD59-A6C34878D82A}">
                    <a16:rowId xmlns:a16="http://schemas.microsoft.com/office/drawing/2014/main" val="1637216991"/>
                  </a:ext>
                </a:extLst>
              </a:tr>
              <a:tr h="580609">
                <a:tc>
                  <a:txBody>
                    <a:bodyPr/>
                    <a:lstStyle/>
                    <a:p>
                      <a:r>
                        <a:rPr lang="tr-TR" dirty="0"/>
                        <a:t>Online </a:t>
                      </a:r>
                      <a:r>
                        <a:rPr lang="tr-TR" dirty="0" err="1"/>
                        <a:t>Homework</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%10</a:t>
                      </a:r>
                    </a:p>
                    <a:p>
                      <a:endParaRPr lang="tr-TR" dirty="0"/>
                    </a:p>
                  </a:txBody>
                  <a:tcPr/>
                </a:tc>
                <a:extLst>
                  <a:ext uri="{0D108BD9-81ED-4DB2-BD59-A6C34878D82A}">
                    <a16:rowId xmlns:a16="http://schemas.microsoft.com/office/drawing/2014/main" val="928793070"/>
                  </a:ext>
                </a:extLst>
              </a:tr>
              <a:tr h="336384">
                <a:tc>
                  <a:txBody>
                    <a:bodyPr/>
                    <a:lstStyle/>
                    <a:p>
                      <a:r>
                        <a:rPr lang="tr-TR" dirty="0"/>
                        <a:t>Pop-</a:t>
                      </a:r>
                      <a:r>
                        <a:rPr lang="tr-TR" dirty="0" err="1"/>
                        <a:t>Quiz</a:t>
                      </a:r>
                      <a:r>
                        <a:rPr lang="tr-TR" dirty="0"/>
                        <a:t>- (2)</a:t>
                      </a:r>
                    </a:p>
                  </a:txBody>
                  <a:tcPr/>
                </a:tc>
                <a:tc>
                  <a:txBody>
                    <a:bodyPr/>
                    <a:lstStyle/>
                    <a:p>
                      <a:r>
                        <a:rPr lang="tr-TR" dirty="0"/>
                        <a:t>%10</a:t>
                      </a:r>
                    </a:p>
                  </a:txBody>
                  <a:tcPr/>
                </a:tc>
                <a:extLst>
                  <a:ext uri="{0D108BD9-81ED-4DB2-BD59-A6C34878D82A}">
                    <a16:rowId xmlns:a16="http://schemas.microsoft.com/office/drawing/2014/main" val="1980945872"/>
                  </a:ext>
                </a:extLst>
              </a:tr>
              <a:tr h="580609">
                <a:tc>
                  <a:txBody>
                    <a:bodyPr/>
                    <a:lstStyle/>
                    <a:p>
                      <a:r>
                        <a:rPr lang="tr-TR" dirty="0"/>
                        <a:t>Video </a:t>
                      </a:r>
                      <a:r>
                        <a:rPr lang="tr-TR" dirty="0" err="1"/>
                        <a:t>Task</a:t>
                      </a:r>
                      <a:r>
                        <a:rPr lang="tr-TR"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%10</a:t>
                      </a:r>
                    </a:p>
                    <a:p>
                      <a:endParaRPr lang="tr-TR" dirty="0"/>
                    </a:p>
                  </a:txBody>
                  <a:tcPr/>
                </a:tc>
                <a:extLst>
                  <a:ext uri="{0D108BD9-81ED-4DB2-BD59-A6C34878D82A}">
                    <a16:rowId xmlns:a16="http://schemas.microsoft.com/office/drawing/2014/main" val="3019160273"/>
                  </a:ext>
                </a:extLst>
              </a:tr>
            </a:tbl>
          </a:graphicData>
        </a:graphic>
      </p:graphicFrame>
      <p:sp>
        <p:nvSpPr>
          <p:cNvPr id="7" name="Dikdörtgen 6">
            <a:extLst>
              <a:ext uri="{FF2B5EF4-FFF2-40B4-BE49-F238E27FC236}">
                <a16:creationId xmlns:a16="http://schemas.microsoft.com/office/drawing/2014/main" id="{B7AE9862-3DE0-402D-96CB-6389FFA6E57C}"/>
              </a:ext>
            </a:extLst>
          </p:cNvPr>
          <p:cNvSpPr/>
          <p:nvPr/>
        </p:nvSpPr>
        <p:spPr>
          <a:xfrm>
            <a:off x="1976846" y="3423193"/>
            <a:ext cx="9408078" cy="3123932"/>
          </a:xfrm>
          <a:prstGeom prst="rect">
            <a:avLst/>
          </a:prstGeom>
        </p:spPr>
        <p:txBody>
          <a:bodyPr wrap="square">
            <a:spAutoFit/>
          </a:bodyPr>
          <a:lstStyle/>
          <a:p>
            <a:r>
              <a:rPr lang="tr-TR" sz="1600" b="1" dirty="0"/>
              <a:t>Ölçme ve Değerlendirme</a:t>
            </a:r>
          </a:p>
          <a:p>
            <a:endParaRPr lang="tr-TR" sz="1600" b="1" dirty="0"/>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Öğrenciler her dönem sonunda kur bitirme sınavlarına girerler.</a:t>
            </a: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Öğrencilerin dönem sonu notları; kur içi değerlendirme </a:t>
            </a:r>
            <a:r>
              <a:rPr lang="tr-TR" sz="1500" b="1" dirty="0">
                <a:latin typeface="Times New Roman" panose="02020603050405020304" pitchFamily="18" charset="0"/>
                <a:cs typeface="Times New Roman" panose="02020603050405020304" pitchFamily="18" charset="0"/>
              </a:rPr>
              <a:t>(%40) </a:t>
            </a:r>
            <a:r>
              <a:rPr lang="tr-TR" sz="1500" dirty="0">
                <a:latin typeface="Times New Roman" panose="02020603050405020304" pitchFamily="18" charset="0"/>
                <a:cs typeface="Times New Roman" panose="02020603050405020304" pitchFamily="18" charset="0"/>
              </a:rPr>
              <a:t>ve kur bitirme sınavı </a:t>
            </a:r>
            <a:r>
              <a:rPr lang="tr-TR" sz="1500" b="1" dirty="0">
                <a:latin typeface="Times New Roman" panose="02020603050405020304" pitchFamily="18" charset="0"/>
                <a:cs typeface="Times New Roman" panose="02020603050405020304" pitchFamily="18" charset="0"/>
              </a:rPr>
              <a:t>(%60) </a:t>
            </a:r>
            <a:r>
              <a:rPr lang="tr-TR" sz="1500" dirty="0">
                <a:latin typeface="Times New Roman" panose="02020603050405020304" pitchFamily="18" charset="0"/>
                <a:cs typeface="Times New Roman" panose="02020603050405020304" pitchFamily="18" charset="0"/>
              </a:rPr>
              <a:t>baz alınarak hesaplanmaktadır.</a:t>
            </a: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Bu kurlarda kur içi değerlendirme </a:t>
            </a:r>
            <a:r>
              <a:rPr lang="tr-TR" sz="1500" b="1" dirty="0" err="1">
                <a:solidFill>
                  <a:srgbClr val="000000"/>
                </a:solidFill>
                <a:latin typeface="Times New Roman" panose="02020603050405020304" pitchFamily="18" charset="0"/>
                <a:cs typeface="Times New Roman" panose="02020603050405020304" pitchFamily="18" charset="0"/>
              </a:rPr>
              <a:t>Writing</a:t>
            </a:r>
            <a:r>
              <a:rPr lang="tr-TR" sz="1500" b="1" dirty="0">
                <a:solidFill>
                  <a:srgbClr val="000000"/>
                </a:solidFill>
                <a:latin typeface="Times New Roman" panose="02020603050405020304" pitchFamily="18" charset="0"/>
                <a:cs typeface="Times New Roman" panose="02020603050405020304" pitchFamily="18" charset="0"/>
              </a:rPr>
              <a:t> </a:t>
            </a:r>
            <a:r>
              <a:rPr lang="tr-TR" sz="1500" b="1" dirty="0" err="1">
                <a:solidFill>
                  <a:srgbClr val="000000"/>
                </a:solidFill>
                <a:latin typeface="Times New Roman" panose="02020603050405020304" pitchFamily="18" charset="0"/>
                <a:cs typeface="Times New Roman" panose="02020603050405020304" pitchFamily="18" charset="0"/>
              </a:rPr>
              <a:t>Task</a:t>
            </a:r>
            <a:r>
              <a:rPr lang="tr-TR" sz="1500" b="1" dirty="0">
                <a:solidFill>
                  <a:srgbClr val="000000"/>
                </a:solidFill>
                <a:latin typeface="Times New Roman" panose="02020603050405020304" pitchFamily="18" charset="0"/>
                <a:cs typeface="Times New Roman" panose="02020603050405020304" pitchFamily="18" charset="0"/>
              </a:rPr>
              <a:t>- (2)</a:t>
            </a:r>
            <a:r>
              <a:rPr lang="tr-TR" sz="1500" b="1" dirty="0">
                <a:latin typeface="Times New Roman" panose="02020603050405020304" pitchFamily="18" charset="0"/>
                <a:cs typeface="Times New Roman" panose="02020603050405020304" pitchFamily="18" charset="0"/>
              </a:rPr>
              <a:t>, </a:t>
            </a:r>
            <a:r>
              <a:rPr lang="tr-TR" sz="1500" b="1" dirty="0">
                <a:solidFill>
                  <a:srgbClr val="000000"/>
                </a:solidFill>
                <a:latin typeface="Times New Roman" panose="02020603050405020304" pitchFamily="18" charset="0"/>
                <a:cs typeface="Times New Roman" panose="02020603050405020304" pitchFamily="18" charset="0"/>
              </a:rPr>
              <a:t>Online </a:t>
            </a:r>
            <a:r>
              <a:rPr lang="tr-TR" sz="1500" b="1" dirty="0" err="1">
                <a:solidFill>
                  <a:srgbClr val="000000"/>
                </a:solidFill>
                <a:latin typeface="Times New Roman" panose="02020603050405020304" pitchFamily="18" charset="0"/>
                <a:cs typeface="Times New Roman" panose="02020603050405020304" pitchFamily="18" charset="0"/>
              </a:rPr>
              <a:t>Homework</a:t>
            </a:r>
            <a:r>
              <a:rPr lang="tr-TR" sz="1500" b="1" dirty="0">
                <a:solidFill>
                  <a:srgbClr val="000000"/>
                </a:solidFill>
                <a:latin typeface="Times New Roman" panose="02020603050405020304" pitchFamily="18" charset="0"/>
                <a:cs typeface="Times New Roman" panose="02020603050405020304" pitchFamily="18" charset="0"/>
              </a:rPr>
              <a:t>, Pop-</a:t>
            </a:r>
            <a:r>
              <a:rPr lang="tr-TR" sz="1500" b="1" dirty="0" err="1">
                <a:solidFill>
                  <a:srgbClr val="000000"/>
                </a:solidFill>
                <a:latin typeface="Times New Roman" panose="02020603050405020304" pitchFamily="18" charset="0"/>
                <a:cs typeface="Times New Roman" panose="02020603050405020304" pitchFamily="18" charset="0"/>
              </a:rPr>
              <a:t>Quiz</a:t>
            </a:r>
            <a:r>
              <a:rPr lang="tr-TR" sz="1500" b="1" dirty="0">
                <a:solidFill>
                  <a:srgbClr val="000000"/>
                </a:solidFill>
                <a:latin typeface="Times New Roman" panose="02020603050405020304" pitchFamily="18" charset="0"/>
                <a:cs typeface="Times New Roman" panose="02020603050405020304" pitchFamily="18" charset="0"/>
              </a:rPr>
              <a:t>- (2),</a:t>
            </a:r>
            <a:r>
              <a:rPr lang="tr-TR" sz="1500" b="1" dirty="0">
                <a:latin typeface="Times New Roman" panose="02020603050405020304" pitchFamily="18" charset="0"/>
                <a:cs typeface="Times New Roman" panose="02020603050405020304" pitchFamily="18" charset="0"/>
              </a:rPr>
              <a:t> </a:t>
            </a:r>
            <a:r>
              <a:rPr lang="tr-TR" sz="1500" b="1" dirty="0">
                <a:solidFill>
                  <a:srgbClr val="000000"/>
                </a:solidFill>
                <a:latin typeface="Times New Roman" panose="02020603050405020304" pitchFamily="18" charset="0"/>
                <a:cs typeface="Times New Roman" panose="02020603050405020304" pitchFamily="18" charset="0"/>
              </a:rPr>
              <a:t>Video </a:t>
            </a:r>
            <a:r>
              <a:rPr lang="tr-TR" sz="1500" b="1" dirty="0" err="1">
                <a:solidFill>
                  <a:srgbClr val="000000"/>
                </a:solidFill>
                <a:latin typeface="Times New Roman" panose="02020603050405020304" pitchFamily="18" charset="0"/>
                <a:cs typeface="Times New Roman" panose="02020603050405020304" pitchFamily="18" charset="0"/>
              </a:rPr>
              <a:t>Task</a:t>
            </a:r>
            <a:r>
              <a:rPr lang="tr-TR" sz="1500" dirty="0" err="1">
                <a:solidFill>
                  <a:srgbClr val="000000"/>
                </a:solidFill>
                <a:latin typeface="Times New Roman" panose="02020603050405020304" pitchFamily="18" charset="0"/>
                <a:cs typeface="Times New Roman" panose="02020603050405020304" pitchFamily="18" charset="0"/>
              </a:rPr>
              <a:t>’ten</a:t>
            </a:r>
            <a:r>
              <a:rPr lang="tr-TR" sz="1500" dirty="0">
                <a:solidFill>
                  <a:srgbClr val="000000"/>
                </a:solidFill>
                <a:latin typeface="Times New Roman" panose="02020603050405020304" pitchFamily="18" charset="0"/>
                <a:cs typeface="Times New Roman" panose="02020603050405020304" pitchFamily="18" charset="0"/>
              </a:rPr>
              <a:t> oluşmaktadır.</a:t>
            </a:r>
          </a:p>
          <a:p>
            <a:pPr marL="342900" indent="-342900">
              <a:buFont typeface="+mj-lt"/>
              <a:buAutoNum type="arabicPeriod"/>
            </a:pPr>
            <a:r>
              <a:rPr lang="tr-TR" sz="1500" dirty="0">
                <a:solidFill>
                  <a:srgbClr val="000000"/>
                </a:solidFill>
                <a:latin typeface="Times New Roman" panose="02020603050405020304" pitchFamily="18" charset="0"/>
                <a:cs typeface="Times New Roman" panose="02020603050405020304" pitchFamily="18" charset="0"/>
              </a:rPr>
              <a:t>Öğrenciye </a:t>
            </a:r>
            <a:r>
              <a:rPr lang="tr-TR" sz="1500" dirty="0" err="1">
                <a:solidFill>
                  <a:srgbClr val="000000"/>
                </a:solidFill>
                <a:latin typeface="Times New Roman" panose="02020603050405020304" pitchFamily="18" charset="0"/>
                <a:cs typeface="Times New Roman" panose="02020603050405020304" pitchFamily="18" charset="0"/>
              </a:rPr>
              <a:t>Writing</a:t>
            </a:r>
            <a:r>
              <a:rPr lang="tr-TR" sz="1500" dirty="0">
                <a:solidFill>
                  <a:srgbClr val="000000"/>
                </a:solidFill>
                <a:latin typeface="Times New Roman" panose="02020603050405020304" pitchFamily="18" charset="0"/>
                <a:cs typeface="Times New Roman" panose="02020603050405020304" pitchFamily="18" charset="0"/>
              </a:rPr>
              <a:t> </a:t>
            </a:r>
            <a:r>
              <a:rPr lang="tr-TR" sz="1500" dirty="0" err="1">
                <a:solidFill>
                  <a:srgbClr val="000000"/>
                </a:solidFill>
                <a:latin typeface="Times New Roman" panose="02020603050405020304" pitchFamily="18" charset="0"/>
                <a:cs typeface="Times New Roman" panose="02020603050405020304" pitchFamily="18" charset="0"/>
              </a:rPr>
              <a:t>Task</a:t>
            </a:r>
            <a:r>
              <a:rPr lang="tr-TR" sz="1500" dirty="0">
                <a:solidFill>
                  <a:srgbClr val="000000"/>
                </a:solidFill>
                <a:latin typeface="Times New Roman" panose="02020603050405020304" pitchFamily="18" charset="0"/>
                <a:cs typeface="Times New Roman" panose="02020603050405020304" pitchFamily="18" charset="0"/>
              </a:rPr>
              <a:t> </a:t>
            </a:r>
            <a:r>
              <a:rPr lang="tr-TR" sz="1500" b="1" dirty="0">
                <a:solidFill>
                  <a:srgbClr val="000000"/>
                </a:solidFill>
                <a:latin typeface="Times New Roman" panose="02020603050405020304" pitchFamily="18" charset="0"/>
                <a:cs typeface="Times New Roman" panose="02020603050405020304" pitchFamily="18" charset="0"/>
              </a:rPr>
              <a:t>1.3.5. </a:t>
            </a:r>
            <a:r>
              <a:rPr lang="tr-TR" sz="1500" dirty="0">
                <a:solidFill>
                  <a:srgbClr val="000000"/>
                </a:solidFill>
                <a:latin typeface="Times New Roman" panose="02020603050405020304" pitchFamily="18" charset="0"/>
                <a:cs typeface="Times New Roman" panose="02020603050405020304" pitchFamily="18" charset="0"/>
              </a:rPr>
              <a:t>hafta verilir. First </a:t>
            </a:r>
            <a:r>
              <a:rPr lang="tr-TR" sz="1500" dirty="0" err="1">
                <a:solidFill>
                  <a:srgbClr val="000000"/>
                </a:solidFill>
                <a:latin typeface="Times New Roman" panose="02020603050405020304" pitchFamily="18" charset="0"/>
                <a:cs typeface="Times New Roman" panose="02020603050405020304" pitchFamily="18" charset="0"/>
              </a:rPr>
              <a:t>Draft’lar</a:t>
            </a:r>
            <a:r>
              <a:rPr lang="tr-TR" sz="1500" dirty="0">
                <a:solidFill>
                  <a:srgbClr val="000000"/>
                </a:solidFill>
                <a:latin typeface="Times New Roman" panose="02020603050405020304" pitchFamily="18" charset="0"/>
                <a:cs typeface="Times New Roman" panose="02020603050405020304" pitchFamily="18" charset="0"/>
              </a:rPr>
              <a:t> öğrenciye her Pazartesi teslim edilir. </a:t>
            </a:r>
            <a:r>
              <a:rPr lang="tr-TR" sz="1500" b="1" dirty="0">
                <a:solidFill>
                  <a:srgbClr val="000000"/>
                </a:solidFill>
                <a:latin typeface="Times New Roman" panose="02020603050405020304" pitchFamily="18" charset="0"/>
                <a:cs typeface="Times New Roman" panose="02020603050405020304" pitchFamily="18" charset="0"/>
              </a:rPr>
              <a:t>2.4.6.</a:t>
            </a:r>
            <a:r>
              <a:rPr lang="tr-TR" sz="1500" dirty="0">
                <a:solidFill>
                  <a:srgbClr val="000000"/>
                </a:solidFill>
                <a:latin typeface="Times New Roman" panose="02020603050405020304" pitchFamily="18" charset="0"/>
                <a:cs typeface="Times New Roman" panose="02020603050405020304" pitchFamily="18" charset="0"/>
              </a:rPr>
              <a:t>haftalar öğrencinin Second </a:t>
            </a:r>
            <a:r>
              <a:rPr lang="tr-TR" sz="1500" dirty="0" err="1">
                <a:solidFill>
                  <a:srgbClr val="000000"/>
                </a:solidFill>
                <a:latin typeface="Times New Roman" panose="02020603050405020304" pitchFamily="18" charset="0"/>
                <a:cs typeface="Times New Roman" panose="02020603050405020304" pitchFamily="18" charset="0"/>
              </a:rPr>
              <a:t>Draft’ı</a:t>
            </a:r>
            <a:r>
              <a:rPr lang="tr-TR" sz="1500" dirty="0">
                <a:solidFill>
                  <a:srgbClr val="000000"/>
                </a:solidFill>
                <a:latin typeface="Times New Roman" panose="02020603050405020304" pitchFamily="18" charset="0"/>
                <a:cs typeface="Times New Roman" panose="02020603050405020304" pitchFamily="18" charset="0"/>
              </a:rPr>
              <a:t> tamamlaması beklenir. Öğrenci </a:t>
            </a:r>
            <a:r>
              <a:rPr lang="tr-TR" sz="1500" b="1" dirty="0">
                <a:solidFill>
                  <a:srgbClr val="000000"/>
                </a:solidFill>
                <a:latin typeface="Times New Roman" panose="02020603050405020304" pitchFamily="18" charset="0"/>
                <a:cs typeface="Times New Roman" panose="02020603050405020304" pitchFamily="18" charset="0"/>
              </a:rPr>
              <a:t>%50 First </a:t>
            </a:r>
            <a:r>
              <a:rPr lang="tr-TR" sz="1500" b="1" dirty="0" err="1">
                <a:solidFill>
                  <a:srgbClr val="000000"/>
                </a:solidFill>
                <a:latin typeface="Times New Roman" panose="02020603050405020304" pitchFamily="18" charset="0"/>
                <a:cs typeface="Times New Roman" panose="02020603050405020304" pitchFamily="18" charset="0"/>
              </a:rPr>
              <a:t>Draft’tan</a:t>
            </a:r>
            <a:r>
              <a:rPr lang="tr-TR" sz="1500" b="1" dirty="0">
                <a:solidFill>
                  <a:srgbClr val="000000"/>
                </a:solidFill>
                <a:latin typeface="Times New Roman" panose="02020603050405020304" pitchFamily="18" charset="0"/>
                <a:cs typeface="Times New Roman" panose="02020603050405020304" pitchFamily="18" charset="0"/>
              </a:rPr>
              <a:t>, %50 ise Second </a:t>
            </a:r>
            <a:r>
              <a:rPr lang="tr-TR" sz="1500" b="1" dirty="0" err="1">
                <a:solidFill>
                  <a:srgbClr val="000000"/>
                </a:solidFill>
                <a:latin typeface="Times New Roman" panose="02020603050405020304" pitchFamily="18" charset="0"/>
                <a:cs typeface="Times New Roman" panose="02020603050405020304" pitchFamily="18" charset="0"/>
              </a:rPr>
              <a:t>Draft’tan</a:t>
            </a:r>
            <a:r>
              <a:rPr lang="tr-TR" sz="1500" b="1" dirty="0">
                <a:solidFill>
                  <a:srgbClr val="000000"/>
                </a:solidFill>
                <a:latin typeface="Times New Roman" panose="02020603050405020304" pitchFamily="18" charset="0"/>
                <a:cs typeface="Times New Roman" panose="02020603050405020304" pitchFamily="18" charset="0"/>
              </a:rPr>
              <a:t> </a:t>
            </a:r>
            <a:r>
              <a:rPr lang="tr-TR" sz="1500" dirty="0">
                <a:solidFill>
                  <a:srgbClr val="000000"/>
                </a:solidFill>
                <a:latin typeface="Times New Roman" panose="02020603050405020304" pitchFamily="18" charset="0"/>
                <a:cs typeface="Times New Roman" panose="02020603050405020304" pitchFamily="18" charset="0"/>
              </a:rPr>
              <a:t>not alır. Dönem boyunca Toplam </a:t>
            </a:r>
            <a:r>
              <a:rPr lang="tr-TR" sz="1500" b="1" dirty="0">
                <a:solidFill>
                  <a:srgbClr val="000000"/>
                </a:solidFill>
                <a:latin typeface="Times New Roman" panose="02020603050405020304" pitchFamily="18" charset="0"/>
                <a:cs typeface="Times New Roman" panose="02020603050405020304" pitchFamily="18" charset="0"/>
              </a:rPr>
              <a:t>2</a:t>
            </a:r>
            <a:r>
              <a:rPr lang="tr-TR" sz="1500" dirty="0">
                <a:solidFill>
                  <a:srgbClr val="000000"/>
                </a:solidFill>
                <a:latin typeface="Times New Roman" panose="02020603050405020304" pitchFamily="18" charset="0"/>
                <a:cs typeface="Times New Roman" panose="02020603050405020304" pitchFamily="18" charset="0"/>
              </a:rPr>
              <a:t> </a:t>
            </a:r>
            <a:r>
              <a:rPr lang="tr-TR" sz="1500" b="1" dirty="0">
                <a:solidFill>
                  <a:srgbClr val="000000"/>
                </a:solidFill>
                <a:latin typeface="Times New Roman" panose="02020603050405020304" pitchFamily="18" charset="0"/>
                <a:cs typeface="Times New Roman" panose="02020603050405020304" pitchFamily="18" charset="0"/>
              </a:rPr>
              <a:t>tane </a:t>
            </a:r>
            <a:r>
              <a:rPr lang="tr-TR" sz="1500" b="1" dirty="0" err="1">
                <a:solidFill>
                  <a:srgbClr val="000000"/>
                </a:solidFill>
                <a:latin typeface="Times New Roman" panose="02020603050405020304" pitchFamily="18" charset="0"/>
                <a:cs typeface="Times New Roman" panose="02020603050405020304" pitchFamily="18" charset="0"/>
              </a:rPr>
              <a:t>Writing</a:t>
            </a:r>
            <a:r>
              <a:rPr lang="tr-TR" sz="1500" b="1" dirty="0">
                <a:solidFill>
                  <a:srgbClr val="000000"/>
                </a:solidFill>
                <a:latin typeface="Times New Roman" panose="02020603050405020304" pitchFamily="18" charset="0"/>
                <a:cs typeface="Times New Roman" panose="02020603050405020304" pitchFamily="18" charset="0"/>
              </a:rPr>
              <a:t> </a:t>
            </a:r>
            <a:r>
              <a:rPr lang="tr-TR" sz="1500" b="1" dirty="0" err="1">
                <a:solidFill>
                  <a:srgbClr val="000000"/>
                </a:solidFill>
                <a:latin typeface="Times New Roman" panose="02020603050405020304" pitchFamily="18" charset="0"/>
                <a:cs typeface="Times New Roman" panose="02020603050405020304" pitchFamily="18" charset="0"/>
              </a:rPr>
              <a:t>Task</a:t>
            </a:r>
            <a:r>
              <a:rPr lang="tr-TR" sz="1500" b="1" dirty="0">
                <a:solidFill>
                  <a:srgbClr val="000000"/>
                </a:solidFill>
                <a:latin typeface="Times New Roman" panose="02020603050405020304" pitchFamily="18" charset="0"/>
                <a:cs typeface="Times New Roman" panose="02020603050405020304" pitchFamily="18" charset="0"/>
              </a:rPr>
              <a:t> (</a:t>
            </a:r>
            <a:r>
              <a:rPr lang="tr-TR" sz="1500" b="1" dirty="0" err="1">
                <a:solidFill>
                  <a:srgbClr val="000000"/>
                </a:solidFill>
                <a:latin typeface="Times New Roman" panose="02020603050405020304" pitchFamily="18" charset="0"/>
                <a:cs typeface="Times New Roman" panose="02020603050405020304" pitchFamily="18" charset="0"/>
              </a:rPr>
              <a:t>feedbacklerle</a:t>
            </a:r>
            <a:r>
              <a:rPr lang="tr-TR" sz="1500" b="1" dirty="0">
                <a:solidFill>
                  <a:srgbClr val="000000"/>
                </a:solidFill>
                <a:latin typeface="Times New Roman" panose="02020603050405020304" pitchFamily="18" charset="0"/>
                <a:cs typeface="Times New Roman" panose="02020603050405020304" pitchFamily="18" charset="0"/>
              </a:rPr>
              <a:t> beraber 4) </a:t>
            </a:r>
            <a:r>
              <a:rPr lang="tr-TR" sz="1500" dirty="0">
                <a:solidFill>
                  <a:srgbClr val="000000"/>
                </a:solidFill>
                <a:latin typeface="Times New Roman" panose="02020603050405020304" pitchFamily="18" charset="0"/>
                <a:cs typeface="Times New Roman" panose="02020603050405020304" pitchFamily="18" charset="0"/>
              </a:rPr>
              <a:t>tamamlamış olur.</a:t>
            </a:r>
            <a:endParaRPr lang="tr-TR" sz="1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Pop-</a:t>
            </a:r>
            <a:r>
              <a:rPr lang="tr-TR" sz="1500" dirty="0" err="1">
                <a:latin typeface="Times New Roman" panose="02020603050405020304" pitchFamily="18" charset="0"/>
                <a:cs typeface="Times New Roman" panose="02020603050405020304" pitchFamily="18" charset="0"/>
              </a:rPr>
              <a:t>Quiz</a:t>
            </a:r>
            <a:r>
              <a:rPr lang="tr-TR" sz="1500" dirty="0">
                <a:latin typeface="Times New Roman" panose="02020603050405020304" pitchFamily="18" charset="0"/>
                <a:cs typeface="Times New Roman" panose="02020603050405020304" pitchFamily="18" charset="0"/>
              </a:rPr>
              <a:t> </a:t>
            </a:r>
            <a:r>
              <a:rPr lang="tr-TR" sz="1500" b="1" dirty="0">
                <a:latin typeface="Times New Roman" panose="02020603050405020304" pitchFamily="18" charset="0"/>
                <a:cs typeface="Times New Roman" panose="02020603050405020304" pitchFamily="18" charset="0"/>
              </a:rPr>
              <a:t>4.ve 6</a:t>
            </a:r>
            <a:r>
              <a:rPr lang="tr-TR" sz="1500" dirty="0">
                <a:latin typeface="Times New Roman" panose="02020603050405020304" pitchFamily="18" charset="0"/>
                <a:cs typeface="Times New Roman" panose="02020603050405020304" pitchFamily="18" charset="0"/>
              </a:rPr>
              <a:t>. haftalar öğrenciye haber verilmeden yapılır. </a:t>
            </a:r>
            <a:r>
              <a:rPr lang="tr-TR" sz="1500" b="1" dirty="0">
                <a:latin typeface="Times New Roman" panose="02020603050405020304" pitchFamily="18" charset="0"/>
                <a:cs typeface="Times New Roman" panose="02020603050405020304" pitchFamily="18" charset="0"/>
              </a:rPr>
              <a:t>1.Pop-Quiz’i %5, 2.Pop-Quiz ise %5 </a:t>
            </a:r>
            <a:r>
              <a:rPr lang="tr-TR" sz="1500" dirty="0">
                <a:latin typeface="Times New Roman" panose="02020603050405020304" pitchFamily="18" charset="0"/>
                <a:cs typeface="Times New Roman" panose="02020603050405020304" pitchFamily="18" charset="0"/>
              </a:rPr>
              <a:t>olarak hesaplanır. Bu sınavın mazeret sınavı yapılmaz. Dönem boyunca toplam </a:t>
            </a:r>
            <a:r>
              <a:rPr lang="tr-TR" sz="1500" b="1" dirty="0">
                <a:latin typeface="Times New Roman" panose="02020603050405020304" pitchFamily="18" charset="0"/>
                <a:cs typeface="Times New Roman" panose="02020603050405020304" pitchFamily="18" charset="0"/>
              </a:rPr>
              <a:t>2 tane Pop-</a:t>
            </a:r>
            <a:r>
              <a:rPr lang="tr-TR" sz="1500" b="1" dirty="0" err="1">
                <a:latin typeface="Times New Roman" panose="02020603050405020304" pitchFamily="18" charset="0"/>
                <a:cs typeface="Times New Roman" panose="02020603050405020304" pitchFamily="18" charset="0"/>
              </a:rPr>
              <a:t>Quiz</a:t>
            </a:r>
            <a:r>
              <a:rPr lang="tr-TR" sz="1500" b="1" dirty="0">
                <a:latin typeface="Times New Roman" panose="02020603050405020304" pitchFamily="18" charset="0"/>
                <a:cs typeface="Times New Roman" panose="02020603050405020304" pitchFamily="18" charset="0"/>
              </a:rPr>
              <a:t> </a:t>
            </a:r>
            <a:r>
              <a:rPr lang="tr-TR" sz="1500" dirty="0">
                <a:latin typeface="Times New Roman" panose="02020603050405020304" pitchFamily="18" charset="0"/>
                <a:cs typeface="Times New Roman" panose="02020603050405020304" pitchFamily="18" charset="0"/>
              </a:rPr>
              <a:t>tamamlanmış olur.</a:t>
            </a: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Öğrencilerin </a:t>
            </a:r>
            <a:r>
              <a:rPr lang="tr-TR" sz="1500" b="1" dirty="0">
                <a:latin typeface="Times New Roman" panose="02020603050405020304" pitchFamily="18" charset="0"/>
                <a:cs typeface="Times New Roman" panose="02020603050405020304" pitchFamily="18" charset="0"/>
              </a:rPr>
              <a:t>1 Video </a:t>
            </a:r>
            <a:r>
              <a:rPr lang="tr-TR" sz="1500" b="1" dirty="0" err="1">
                <a:latin typeface="Times New Roman" panose="02020603050405020304" pitchFamily="18" charset="0"/>
                <a:cs typeface="Times New Roman" panose="02020603050405020304" pitchFamily="18" charset="0"/>
              </a:rPr>
              <a:t>Task’i</a:t>
            </a:r>
            <a:r>
              <a:rPr lang="tr-TR" sz="1500" b="1" dirty="0">
                <a:latin typeface="Times New Roman" panose="02020603050405020304" pitchFamily="18" charset="0"/>
                <a:cs typeface="Times New Roman" panose="02020603050405020304" pitchFamily="18" charset="0"/>
              </a:rPr>
              <a:t> 5.hafta </a:t>
            </a:r>
            <a:r>
              <a:rPr lang="tr-TR" sz="1500" dirty="0">
                <a:latin typeface="Times New Roman" panose="02020603050405020304" pitchFamily="18" charset="0"/>
                <a:cs typeface="Times New Roman" panose="02020603050405020304" pitchFamily="18" charset="0"/>
              </a:rPr>
              <a:t>tamamlamış olması beklenir. </a:t>
            </a:r>
          </a:p>
        </p:txBody>
      </p:sp>
      <p:sp>
        <p:nvSpPr>
          <p:cNvPr id="3" name="Dikdörtgen 2"/>
          <p:cNvSpPr/>
          <p:nvPr/>
        </p:nvSpPr>
        <p:spPr>
          <a:xfrm>
            <a:off x="3640183" y="514014"/>
            <a:ext cx="6670765" cy="461665"/>
          </a:xfrm>
          <a:prstGeom prst="rect">
            <a:avLst/>
          </a:prstGeom>
        </p:spPr>
        <p:txBody>
          <a:bodyPr wrap="square">
            <a:spAutoFit/>
          </a:bodyPr>
          <a:lstStyle/>
          <a:p>
            <a:pPr algn="ctr"/>
            <a:r>
              <a:rPr lang="tr-TR" sz="2400" b="1" dirty="0">
                <a:ln w="0"/>
                <a:solidFill>
                  <a:srgbClr val="0070C0"/>
                </a:solidFill>
                <a:effectLst>
                  <a:reflection blurRad="6350" stA="53000" endA="300" endPos="35500" dir="5400000" sy="-90000" algn="bl" rotWithShape="0"/>
                </a:effectLst>
                <a:latin typeface="Arial Black" panose="020B0A04020102020204" pitchFamily="34" charset="0"/>
              </a:rPr>
              <a:t>KUR İÇİ DEĞERLENDİRME (A1-A2-A2+)</a:t>
            </a:r>
            <a:endParaRPr lang="en-US" sz="2400" dirty="0"/>
          </a:p>
        </p:txBody>
      </p:sp>
      <p:grpSp>
        <p:nvGrpSpPr>
          <p:cNvPr id="8" name="Grup 7">
            <a:extLst>
              <a:ext uri="{FF2B5EF4-FFF2-40B4-BE49-F238E27FC236}">
                <a16:creationId xmlns:a16="http://schemas.microsoft.com/office/drawing/2014/main" id="{4A390292-B990-4710-9717-49EEE872703B}"/>
              </a:ext>
            </a:extLst>
          </p:cNvPr>
          <p:cNvGrpSpPr/>
          <p:nvPr/>
        </p:nvGrpSpPr>
        <p:grpSpPr>
          <a:xfrm>
            <a:off x="0" y="0"/>
            <a:ext cx="1875225" cy="6858000"/>
            <a:chOff x="-1" y="0"/>
            <a:chExt cx="1875225" cy="6858000"/>
          </a:xfrm>
        </p:grpSpPr>
        <p:sp>
          <p:nvSpPr>
            <p:cNvPr id="9" name="Dikdörtgen 8">
              <a:extLst>
                <a:ext uri="{FF2B5EF4-FFF2-40B4-BE49-F238E27FC236}">
                  <a16:creationId xmlns:a16="http://schemas.microsoft.com/office/drawing/2014/main" id="{D3010B43-B6A8-4850-B525-F6A6AD8D1DF2}"/>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11882918-A65C-4FD6-8E5C-40403E32E38F}"/>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9A3688F3-A989-4498-A337-4E7FF63DC7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2" name="Grup 11">
              <a:extLst>
                <a:ext uri="{FF2B5EF4-FFF2-40B4-BE49-F238E27FC236}">
                  <a16:creationId xmlns:a16="http://schemas.microsoft.com/office/drawing/2014/main" id="{91D3C626-91F4-4906-859B-64FE596DF427}"/>
                </a:ext>
              </a:extLst>
            </p:cNvPr>
            <p:cNvGrpSpPr/>
            <p:nvPr/>
          </p:nvGrpSpPr>
          <p:grpSpPr>
            <a:xfrm>
              <a:off x="253998" y="6377382"/>
              <a:ext cx="1308103" cy="184666"/>
              <a:chOff x="3782160" y="6472628"/>
              <a:chExt cx="1954945" cy="275981"/>
            </a:xfrm>
          </p:grpSpPr>
          <p:pic>
            <p:nvPicPr>
              <p:cNvPr id="13" name="Resim 12">
                <a:extLst>
                  <a:ext uri="{FF2B5EF4-FFF2-40B4-BE49-F238E27FC236}">
                    <a16:creationId xmlns:a16="http://schemas.microsoft.com/office/drawing/2014/main" id="{2495DBE1-4292-47DC-B530-440A317022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4" name="Metin kutusu 13">
                <a:extLst>
                  <a:ext uri="{FF2B5EF4-FFF2-40B4-BE49-F238E27FC236}">
                    <a16:creationId xmlns:a16="http://schemas.microsoft.com/office/drawing/2014/main" id="{6EF44A7F-D1CB-4D76-875F-18AF259155EB}"/>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Tree>
    <p:extLst>
      <p:ext uri="{BB962C8B-B14F-4D97-AF65-F5344CB8AC3E}">
        <p14:creationId xmlns:p14="http://schemas.microsoft.com/office/powerpoint/2010/main" val="46759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345E7CF3-45B3-4AC4-9971-962AC39783DE}"/>
              </a:ext>
            </a:extLst>
          </p:cNvPr>
          <p:cNvGraphicFramePr>
            <a:graphicFrameLocks noGrp="1"/>
          </p:cNvGraphicFramePr>
          <p:nvPr>
            <p:ph idx="1"/>
            <p:extLst>
              <p:ext uri="{D42A27DB-BD31-4B8C-83A1-F6EECF244321}">
                <p14:modId xmlns:p14="http://schemas.microsoft.com/office/powerpoint/2010/main" val="893391548"/>
              </p:ext>
            </p:extLst>
          </p:nvPr>
        </p:nvGraphicFramePr>
        <p:xfrm>
          <a:off x="1976846" y="982132"/>
          <a:ext cx="9376954" cy="2377440"/>
        </p:xfrm>
        <a:graphic>
          <a:graphicData uri="http://schemas.openxmlformats.org/drawingml/2006/table">
            <a:tbl>
              <a:tblPr firstRow="1" bandRow="1">
                <a:tableStyleId>{8A107856-5554-42FB-B03E-39F5DBC370BA}</a:tableStyleId>
              </a:tblPr>
              <a:tblGrid>
                <a:gridCol w="4665613">
                  <a:extLst>
                    <a:ext uri="{9D8B030D-6E8A-4147-A177-3AD203B41FA5}">
                      <a16:colId xmlns:a16="http://schemas.microsoft.com/office/drawing/2014/main" val="1260477404"/>
                    </a:ext>
                  </a:extLst>
                </a:gridCol>
                <a:gridCol w="4711341">
                  <a:extLst>
                    <a:ext uri="{9D8B030D-6E8A-4147-A177-3AD203B41FA5}">
                      <a16:colId xmlns:a16="http://schemas.microsoft.com/office/drawing/2014/main" val="3451493959"/>
                    </a:ext>
                  </a:extLst>
                </a:gridCol>
              </a:tblGrid>
              <a:tr h="336384">
                <a:tc>
                  <a:txBody>
                    <a:bodyPr/>
                    <a:lstStyle/>
                    <a:p>
                      <a:r>
                        <a:rPr lang="tr-TR" dirty="0"/>
                        <a:t>Dönem içi Değerlendirme Kriterleri</a:t>
                      </a:r>
                    </a:p>
                  </a:txBody>
                  <a:tcPr/>
                </a:tc>
                <a:tc>
                  <a:txBody>
                    <a:bodyPr/>
                    <a:lstStyle/>
                    <a:p>
                      <a:r>
                        <a:rPr lang="tr-TR" dirty="0"/>
                        <a:t>Yüzdelik</a:t>
                      </a:r>
                    </a:p>
                  </a:txBody>
                  <a:tcPr/>
                </a:tc>
                <a:extLst>
                  <a:ext uri="{0D108BD9-81ED-4DB2-BD59-A6C34878D82A}">
                    <a16:rowId xmlns:a16="http://schemas.microsoft.com/office/drawing/2014/main" val="1516878644"/>
                  </a:ext>
                </a:extLst>
              </a:tr>
              <a:tr h="336384">
                <a:tc>
                  <a:txBody>
                    <a:bodyPr/>
                    <a:lstStyle/>
                    <a:p>
                      <a:r>
                        <a:rPr lang="tr-TR" dirty="0" err="1"/>
                        <a:t>Writing</a:t>
                      </a:r>
                      <a:r>
                        <a:rPr lang="tr-TR" dirty="0"/>
                        <a:t> </a:t>
                      </a:r>
                      <a:r>
                        <a:rPr lang="tr-TR" dirty="0" err="1"/>
                        <a:t>Task</a:t>
                      </a:r>
                      <a:r>
                        <a:rPr lang="tr-TR" dirty="0"/>
                        <a:t>- (2)</a:t>
                      </a:r>
                    </a:p>
                  </a:txBody>
                  <a:tcPr/>
                </a:tc>
                <a:tc>
                  <a:txBody>
                    <a:bodyPr/>
                    <a:lstStyle/>
                    <a:p>
                      <a:r>
                        <a:rPr lang="tr-TR" dirty="0"/>
                        <a:t>%10</a:t>
                      </a:r>
                    </a:p>
                  </a:txBody>
                  <a:tcPr/>
                </a:tc>
                <a:extLst>
                  <a:ext uri="{0D108BD9-81ED-4DB2-BD59-A6C34878D82A}">
                    <a16:rowId xmlns:a16="http://schemas.microsoft.com/office/drawing/2014/main" val="1637216991"/>
                  </a:ext>
                </a:extLst>
              </a:tr>
              <a:tr h="580609">
                <a:tc>
                  <a:txBody>
                    <a:bodyPr/>
                    <a:lstStyle/>
                    <a:p>
                      <a:r>
                        <a:rPr lang="tr-TR" dirty="0"/>
                        <a:t>Online </a:t>
                      </a:r>
                      <a:r>
                        <a:rPr lang="tr-TR" dirty="0" err="1"/>
                        <a:t>Homework</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%5</a:t>
                      </a:r>
                    </a:p>
                    <a:p>
                      <a:endParaRPr lang="tr-TR" dirty="0"/>
                    </a:p>
                  </a:txBody>
                  <a:tcPr/>
                </a:tc>
                <a:extLst>
                  <a:ext uri="{0D108BD9-81ED-4DB2-BD59-A6C34878D82A}">
                    <a16:rowId xmlns:a16="http://schemas.microsoft.com/office/drawing/2014/main" val="928793070"/>
                  </a:ext>
                </a:extLst>
              </a:tr>
              <a:tr h="336384">
                <a:tc>
                  <a:txBody>
                    <a:bodyPr/>
                    <a:lstStyle/>
                    <a:p>
                      <a:r>
                        <a:rPr lang="tr-TR" dirty="0"/>
                        <a:t>Pop-</a:t>
                      </a:r>
                      <a:r>
                        <a:rPr lang="tr-TR" dirty="0" err="1"/>
                        <a:t>Quiz</a:t>
                      </a:r>
                      <a:r>
                        <a:rPr lang="tr-TR" dirty="0"/>
                        <a:t>- (3)</a:t>
                      </a:r>
                    </a:p>
                  </a:txBody>
                  <a:tcPr/>
                </a:tc>
                <a:tc>
                  <a:txBody>
                    <a:bodyPr/>
                    <a:lstStyle/>
                    <a:p>
                      <a:r>
                        <a:rPr lang="tr-TR" dirty="0"/>
                        <a:t>%15</a:t>
                      </a:r>
                    </a:p>
                  </a:txBody>
                  <a:tcPr/>
                </a:tc>
                <a:extLst>
                  <a:ext uri="{0D108BD9-81ED-4DB2-BD59-A6C34878D82A}">
                    <a16:rowId xmlns:a16="http://schemas.microsoft.com/office/drawing/2014/main" val="1980945872"/>
                  </a:ext>
                </a:extLst>
              </a:tr>
              <a:tr h="580609">
                <a:tc>
                  <a:txBody>
                    <a:bodyPr/>
                    <a:lstStyle/>
                    <a:p>
                      <a:r>
                        <a:rPr lang="tr-TR" dirty="0"/>
                        <a:t>Presentation-(2)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%10</a:t>
                      </a:r>
                    </a:p>
                    <a:p>
                      <a:endParaRPr lang="tr-TR" dirty="0"/>
                    </a:p>
                  </a:txBody>
                  <a:tcPr/>
                </a:tc>
                <a:extLst>
                  <a:ext uri="{0D108BD9-81ED-4DB2-BD59-A6C34878D82A}">
                    <a16:rowId xmlns:a16="http://schemas.microsoft.com/office/drawing/2014/main" val="3019160273"/>
                  </a:ext>
                </a:extLst>
              </a:tr>
            </a:tbl>
          </a:graphicData>
        </a:graphic>
      </p:graphicFrame>
      <p:sp>
        <p:nvSpPr>
          <p:cNvPr id="7" name="Dikdörtgen 6">
            <a:extLst>
              <a:ext uri="{FF2B5EF4-FFF2-40B4-BE49-F238E27FC236}">
                <a16:creationId xmlns:a16="http://schemas.microsoft.com/office/drawing/2014/main" id="{B7AE9862-3DE0-402D-96CB-6389FFA6E57C}"/>
              </a:ext>
            </a:extLst>
          </p:cNvPr>
          <p:cNvSpPr/>
          <p:nvPr/>
        </p:nvSpPr>
        <p:spPr>
          <a:xfrm>
            <a:off x="1976846" y="3423193"/>
            <a:ext cx="9408078" cy="3354765"/>
          </a:xfrm>
          <a:prstGeom prst="rect">
            <a:avLst/>
          </a:prstGeom>
        </p:spPr>
        <p:txBody>
          <a:bodyPr wrap="square">
            <a:spAutoFit/>
          </a:bodyPr>
          <a:lstStyle/>
          <a:p>
            <a:r>
              <a:rPr lang="tr-TR" sz="1600" b="1" dirty="0"/>
              <a:t>Ölçme ve Değerlendirme</a:t>
            </a:r>
          </a:p>
          <a:p>
            <a:endParaRPr lang="tr-TR" sz="1600" b="1" dirty="0"/>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Öğrenciler her dönem sonunda birer kur bitirme sınavına girerler.</a:t>
            </a: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Öğrencilerin dönem sonu notları; dönem içi değerlendirme </a:t>
            </a:r>
            <a:r>
              <a:rPr lang="tr-TR" sz="1500" b="1" dirty="0">
                <a:latin typeface="Times New Roman" panose="02020603050405020304" pitchFamily="18" charset="0"/>
                <a:cs typeface="Times New Roman" panose="02020603050405020304" pitchFamily="18" charset="0"/>
              </a:rPr>
              <a:t>(%40) </a:t>
            </a:r>
            <a:r>
              <a:rPr lang="tr-TR" sz="1500" dirty="0">
                <a:latin typeface="Times New Roman" panose="02020603050405020304" pitchFamily="18" charset="0"/>
                <a:cs typeface="Times New Roman" panose="02020603050405020304" pitchFamily="18" charset="0"/>
              </a:rPr>
              <a:t>ve kur bitirme sınavı </a:t>
            </a:r>
            <a:r>
              <a:rPr lang="tr-TR" sz="1500" b="1" dirty="0">
                <a:latin typeface="Times New Roman" panose="02020603050405020304" pitchFamily="18" charset="0"/>
                <a:cs typeface="Times New Roman" panose="02020603050405020304" pitchFamily="18" charset="0"/>
              </a:rPr>
              <a:t>(%60) </a:t>
            </a:r>
            <a:r>
              <a:rPr lang="tr-TR" sz="1500" dirty="0">
                <a:latin typeface="Times New Roman" panose="02020603050405020304" pitchFamily="18" charset="0"/>
                <a:cs typeface="Times New Roman" panose="02020603050405020304" pitchFamily="18" charset="0"/>
              </a:rPr>
              <a:t>baz alınarak hesaplanmaktadır.</a:t>
            </a: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Bu kurda dönem içi değerlendirme </a:t>
            </a:r>
            <a:r>
              <a:rPr lang="tr-TR" sz="1500" b="1" dirty="0" err="1">
                <a:solidFill>
                  <a:srgbClr val="000000"/>
                </a:solidFill>
                <a:latin typeface="Times New Roman" panose="02020603050405020304" pitchFamily="18" charset="0"/>
                <a:cs typeface="Times New Roman" panose="02020603050405020304" pitchFamily="18" charset="0"/>
              </a:rPr>
              <a:t>Writing</a:t>
            </a:r>
            <a:r>
              <a:rPr lang="tr-TR" sz="1500" b="1" dirty="0">
                <a:solidFill>
                  <a:srgbClr val="000000"/>
                </a:solidFill>
                <a:latin typeface="Times New Roman" panose="02020603050405020304" pitchFamily="18" charset="0"/>
                <a:cs typeface="Times New Roman" panose="02020603050405020304" pitchFamily="18" charset="0"/>
              </a:rPr>
              <a:t> </a:t>
            </a:r>
            <a:r>
              <a:rPr lang="tr-TR" sz="1500" b="1" dirty="0" err="1">
                <a:solidFill>
                  <a:srgbClr val="000000"/>
                </a:solidFill>
                <a:latin typeface="Times New Roman" panose="02020603050405020304" pitchFamily="18" charset="0"/>
                <a:cs typeface="Times New Roman" panose="02020603050405020304" pitchFamily="18" charset="0"/>
              </a:rPr>
              <a:t>Task</a:t>
            </a:r>
            <a:r>
              <a:rPr lang="tr-TR" sz="1500" b="1" dirty="0">
                <a:solidFill>
                  <a:srgbClr val="000000"/>
                </a:solidFill>
                <a:latin typeface="Times New Roman" panose="02020603050405020304" pitchFamily="18" charset="0"/>
                <a:cs typeface="Times New Roman" panose="02020603050405020304" pitchFamily="18" charset="0"/>
              </a:rPr>
              <a:t>- (2)</a:t>
            </a:r>
            <a:r>
              <a:rPr lang="tr-TR" sz="1500" b="1" dirty="0">
                <a:latin typeface="Times New Roman" panose="02020603050405020304" pitchFamily="18" charset="0"/>
                <a:cs typeface="Times New Roman" panose="02020603050405020304" pitchFamily="18" charset="0"/>
              </a:rPr>
              <a:t>, </a:t>
            </a:r>
            <a:r>
              <a:rPr lang="tr-TR" sz="1500" b="1" dirty="0">
                <a:solidFill>
                  <a:srgbClr val="000000"/>
                </a:solidFill>
                <a:latin typeface="Times New Roman" panose="02020603050405020304" pitchFamily="18" charset="0"/>
                <a:cs typeface="Times New Roman" panose="02020603050405020304" pitchFamily="18" charset="0"/>
              </a:rPr>
              <a:t>Online </a:t>
            </a:r>
            <a:r>
              <a:rPr lang="tr-TR" sz="1500" b="1" dirty="0" err="1">
                <a:solidFill>
                  <a:srgbClr val="000000"/>
                </a:solidFill>
                <a:latin typeface="Times New Roman" panose="02020603050405020304" pitchFamily="18" charset="0"/>
                <a:cs typeface="Times New Roman" panose="02020603050405020304" pitchFamily="18" charset="0"/>
              </a:rPr>
              <a:t>Homework</a:t>
            </a:r>
            <a:r>
              <a:rPr lang="tr-TR" sz="1500" b="1" dirty="0">
                <a:solidFill>
                  <a:srgbClr val="000000"/>
                </a:solidFill>
                <a:latin typeface="Times New Roman" panose="02020603050405020304" pitchFamily="18" charset="0"/>
                <a:cs typeface="Times New Roman" panose="02020603050405020304" pitchFamily="18" charset="0"/>
              </a:rPr>
              <a:t>, Pop-</a:t>
            </a:r>
            <a:r>
              <a:rPr lang="tr-TR" sz="1500" b="1" dirty="0" err="1">
                <a:solidFill>
                  <a:srgbClr val="000000"/>
                </a:solidFill>
                <a:latin typeface="Times New Roman" panose="02020603050405020304" pitchFamily="18" charset="0"/>
                <a:cs typeface="Times New Roman" panose="02020603050405020304" pitchFamily="18" charset="0"/>
              </a:rPr>
              <a:t>Quiz</a:t>
            </a:r>
            <a:r>
              <a:rPr lang="tr-TR" sz="1500" b="1" dirty="0">
                <a:solidFill>
                  <a:srgbClr val="000000"/>
                </a:solidFill>
                <a:latin typeface="Times New Roman" panose="02020603050405020304" pitchFamily="18" charset="0"/>
                <a:cs typeface="Times New Roman" panose="02020603050405020304" pitchFamily="18" charset="0"/>
              </a:rPr>
              <a:t>- (3),</a:t>
            </a:r>
            <a:r>
              <a:rPr lang="tr-TR" sz="1500" b="1" dirty="0">
                <a:latin typeface="Times New Roman" panose="02020603050405020304" pitchFamily="18" charset="0"/>
                <a:cs typeface="Times New Roman" panose="02020603050405020304" pitchFamily="18" charset="0"/>
              </a:rPr>
              <a:t> </a:t>
            </a:r>
            <a:r>
              <a:rPr lang="tr-TR" sz="1500" b="1" dirty="0">
                <a:solidFill>
                  <a:srgbClr val="000000"/>
                </a:solidFill>
                <a:latin typeface="Times New Roman" panose="02020603050405020304" pitchFamily="18" charset="0"/>
                <a:cs typeface="Times New Roman" panose="02020603050405020304" pitchFamily="18" charset="0"/>
              </a:rPr>
              <a:t>Presentation (2)</a:t>
            </a:r>
            <a:r>
              <a:rPr lang="tr-TR" sz="1500" dirty="0">
                <a:solidFill>
                  <a:srgbClr val="000000"/>
                </a:solidFill>
                <a:latin typeface="Times New Roman" panose="02020603050405020304" pitchFamily="18" charset="0"/>
                <a:cs typeface="Times New Roman" panose="02020603050405020304" pitchFamily="18" charset="0"/>
              </a:rPr>
              <a:t>’dan  oluşmaktadır.</a:t>
            </a:r>
          </a:p>
          <a:p>
            <a:pPr marL="342900" indent="-342900">
              <a:buFont typeface="+mj-lt"/>
              <a:buAutoNum type="arabicPeriod"/>
            </a:pPr>
            <a:r>
              <a:rPr lang="tr-TR" sz="1500" dirty="0">
                <a:solidFill>
                  <a:srgbClr val="000000"/>
                </a:solidFill>
                <a:latin typeface="Times New Roman" panose="02020603050405020304" pitchFamily="18" charset="0"/>
                <a:cs typeface="Times New Roman" panose="02020603050405020304" pitchFamily="18" charset="0"/>
              </a:rPr>
              <a:t>Öğrenciye </a:t>
            </a:r>
            <a:r>
              <a:rPr lang="tr-TR" sz="1500" dirty="0" err="1">
                <a:solidFill>
                  <a:srgbClr val="000000"/>
                </a:solidFill>
                <a:latin typeface="Times New Roman" panose="02020603050405020304" pitchFamily="18" charset="0"/>
                <a:cs typeface="Times New Roman" panose="02020603050405020304" pitchFamily="18" charset="0"/>
              </a:rPr>
              <a:t>Writing</a:t>
            </a:r>
            <a:r>
              <a:rPr lang="tr-TR" sz="1500" dirty="0">
                <a:solidFill>
                  <a:srgbClr val="000000"/>
                </a:solidFill>
                <a:latin typeface="Times New Roman" panose="02020603050405020304" pitchFamily="18" charset="0"/>
                <a:cs typeface="Times New Roman" panose="02020603050405020304" pitchFamily="18" charset="0"/>
              </a:rPr>
              <a:t> </a:t>
            </a:r>
            <a:r>
              <a:rPr lang="tr-TR" sz="1500" dirty="0" err="1">
                <a:solidFill>
                  <a:srgbClr val="000000"/>
                </a:solidFill>
                <a:latin typeface="Times New Roman" panose="02020603050405020304" pitchFamily="18" charset="0"/>
                <a:cs typeface="Times New Roman" panose="02020603050405020304" pitchFamily="18" charset="0"/>
              </a:rPr>
              <a:t>Task</a:t>
            </a:r>
            <a:r>
              <a:rPr lang="tr-TR" sz="1500" dirty="0">
                <a:solidFill>
                  <a:srgbClr val="000000"/>
                </a:solidFill>
                <a:latin typeface="Times New Roman" panose="02020603050405020304" pitchFamily="18" charset="0"/>
                <a:cs typeface="Times New Roman" panose="02020603050405020304" pitchFamily="18" charset="0"/>
              </a:rPr>
              <a:t> </a:t>
            </a:r>
            <a:r>
              <a:rPr lang="tr-TR" sz="1500" b="1" dirty="0">
                <a:solidFill>
                  <a:srgbClr val="000000"/>
                </a:solidFill>
                <a:latin typeface="Times New Roman" panose="02020603050405020304" pitchFamily="18" charset="0"/>
                <a:cs typeface="Times New Roman" panose="02020603050405020304" pitchFamily="18" charset="0"/>
              </a:rPr>
              <a:t>1.3. </a:t>
            </a:r>
            <a:r>
              <a:rPr lang="tr-TR" sz="1500" dirty="0">
                <a:solidFill>
                  <a:srgbClr val="000000"/>
                </a:solidFill>
                <a:latin typeface="Times New Roman" panose="02020603050405020304" pitchFamily="18" charset="0"/>
                <a:cs typeface="Times New Roman" panose="02020603050405020304" pitchFamily="18" charset="0"/>
              </a:rPr>
              <a:t>hafta verilir. First </a:t>
            </a:r>
            <a:r>
              <a:rPr lang="tr-TR" sz="1500" dirty="0" err="1">
                <a:solidFill>
                  <a:srgbClr val="000000"/>
                </a:solidFill>
                <a:latin typeface="Times New Roman" panose="02020603050405020304" pitchFamily="18" charset="0"/>
                <a:cs typeface="Times New Roman" panose="02020603050405020304" pitchFamily="18" charset="0"/>
              </a:rPr>
              <a:t>Draft’lar</a:t>
            </a:r>
            <a:r>
              <a:rPr lang="tr-TR" sz="1500" dirty="0">
                <a:solidFill>
                  <a:srgbClr val="000000"/>
                </a:solidFill>
                <a:latin typeface="Times New Roman" panose="02020603050405020304" pitchFamily="18" charset="0"/>
                <a:cs typeface="Times New Roman" panose="02020603050405020304" pitchFamily="18" charset="0"/>
              </a:rPr>
              <a:t> öğrenciye her Pazartesi teslim edilir. </a:t>
            </a:r>
            <a:r>
              <a:rPr lang="tr-TR" sz="1500" b="1" dirty="0">
                <a:solidFill>
                  <a:srgbClr val="000000"/>
                </a:solidFill>
                <a:latin typeface="Times New Roman" panose="02020603050405020304" pitchFamily="18" charset="0"/>
                <a:cs typeface="Times New Roman" panose="02020603050405020304" pitchFamily="18" charset="0"/>
              </a:rPr>
              <a:t>2.4. </a:t>
            </a:r>
            <a:r>
              <a:rPr lang="tr-TR" sz="1500" dirty="0">
                <a:solidFill>
                  <a:srgbClr val="000000"/>
                </a:solidFill>
                <a:latin typeface="Times New Roman" panose="02020603050405020304" pitchFamily="18" charset="0"/>
                <a:cs typeface="Times New Roman" panose="02020603050405020304" pitchFamily="18" charset="0"/>
              </a:rPr>
              <a:t>haftalar öğrencinin Second </a:t>
            </a:r>
            <a:r>
              <a:rPr lang="tr-TR" sz="1500" dirty="0" err="1">
                <a:solidFill>
                  <a:srgbClr val="000000"/>
                </a:solidFill>
                <a:latin typeface="Times New Roman" panose="02020603050405020304" pitchFamily="18" charset="0"/>
                <a:cs typeface="Times New Roman" panose="02020603050405020304" pitchFamily="18" charset="0"/>
              </a:rPr>
              <a:t>Draft’ı</a:t>
            </a:r>
            <a:r>
              <a:rPr lang="tr-TR" sz="1500" dirty="0">
                <a:solidFill>
                  <a:srgbClr val="000000"/>
                </a:solidFill>
                <a:latin typeface="Times New Roman" panose="02020603050405020304" pitchFamily="18" charset="0"/>
                <a:cs typeface="Times New Roman" panose="02020603050405020304" pitchFamily="18" charset="0"/>
              </a:rPr>
              <a:t> tamamlaması beklenir. Öğrenci </a:t>
            </a:r>
            <a:r>
              <a:rPr lang="tr-TR" sz="1500" b="1" dirty="0">
                <a:solidFill>
                  <a:srgbClr val="000000"/>
                </a:solidFill>
                <a:latin typeface="Times New Roman" panose="02020603050405020304" pitchFamily="18" charset="0"/>
                <a:cs typeface="Times New Roman" panose="02020603050405020304" pitchFamily="18" charset="0"/>
              </a:rPr>
              <a:t>%50 First </a:t>
            </a:r>
            <a:r>
              <a:rPr lang="tr-TR" sz="1500" b="1" dirty="0" err="1">
                <a:solidFill>
                  <a:srgbClr val="000000"/>
                </a:solidFill>
                <a:latin typeface="Times New Roman" panose="02020603050405020304" pitchFamily="18" charset="0"/>
                <a:cs typeface="Times New Roman" panose="02020603050405020304" pitchFamily="18" charset="0"/>
              </a:rPr>
              <a:t>Draft’tan</a:t>
            </a:r>
            <a:r>
              <a:rPr lang="tr-TR" sz="1500" b="1" dirty="0">
                <a:solidFill>
                  <a:srgbClr val="000000"/>
                </a:solidFill>
                <a:latin typeface="Times New Roman" panose="02020603050405020304" pitchFamily="18" charset="0"/>
                <a:cs typeface="Times New Roman" panose="02020603050405020304" pitchFamily="18" charset="0"/>
              </a:rPr>
              <a:t>, %50 ise Second </a:t>
            </a:r>
            <a:r>
              <a:rPr lang="tr-TR" sz="1500" b="1" dirty="0" err="1">
                <a:solidFill>
                  <a:srgbClr val="000000"/>
                </a:solidFill>
                <a:latin typeface="Times New Roman" panose="02020603050405020304" pitchFamily="18" charset="0"/>
                <a:cs typeface="Times New Roman" panose="02020603050405020304" pitchFamily="18" charset="0"/>
              </a:rPr>
              <a:t>Draft’tan</a:t>
            </a:r>
            <a:r>
              <a:rPr lang="tr-TR" sz="1500" b="1" dirty="0">
                <a:solidFill>
                  <a:srgbClr val="000000"/>
                </a:solidFill>
                <a:latin typeface="Times New Roman" panose="02020603050405020304" pitchFamily="18" charset="0"/>
                <a:cs typeface="Times New Roman" panose="02020603050405020304" pitchFamily="18" charset="0"/>
              </a:rPr>
              <a:t> </a:t>
            </a:r>
            <a:r>
              <a:rPr lang="tr-TR" sz="1500" dirty="0">
                <a:solidFill>
                  <a:srgbClr val="000000"/>
                </a:solidFill>
                <a:latin typeface="Times New Roman" panose="02020603050405020304" pitchFamily="18" charset="0"/>
                <a:cs typeface="Times New Roman" panose="02020603050405020304" pitchFamily="18" charset="0"/>
              </a:rPr>
              <a:t>not alır. Dönem boyunca Toplam </a:t>
            </a:r>
            <a:r>
              <a:rPr lang="tr-TR" sz="1500" b="1" dirty="0">
                <a:solidFill>
                  <a:srgbClr val="000000"/>
                </a:solidFill>
                <a:latin typeface="Times New Roman" panose="02020603050405020304" pitchFamily="18" charset="0"/>
                <a:cs typeface="Times New Roman" panose="02020603050405020304" pitchFamily="18" charset="0"/>
              </a:rPr>
              <a:t> 2 tane </a:t>
            </a:r>
            <a:r>
              <a:rPr lang="tr-TR" sz="1500" b="1" dirty="0" err="1">
                <a:solidFill>
                  <a:srgbClr val="000000"/>
                </a:solidFill>
                <a:latin typeface="Times New Roman" panose="02020603050405020304" pitchFamily="18" charset="0"/>
                <a:cs typeface="Times New Roman" panose="02020603050405020304" pitchFamily="18" charset="0"/>
              </a:rPr>
              <a:t>Writing</a:t>
            </a:r>
            <a:r>
              <a:rPr lang="tr-TR" sz="1500" b="1" dirty="0">
                <a:solidFill>
                  <a:srgbClr val="000000"/>
                </a:solidFill>
                <a:latin typeface="Times New Roman" panose="02020603050405020304" pitchFamily="18" charset="0"/>
                <a:cs typeface="Times New Roman" panose="02020603050405020304" pitchFamily="18" charset="0"/>
              </a:rPr>
              <a:t> </a:t>
            </a:r>
            <a:r>
              <a:rPr lang="tr-TR" sz="1500" b="1" dirty="0" err="1">
                <a:solidFill>
                  <a:srgbClr val="000000"/>
                </a:solidFill>
                <a:latin typeface="Times New Roman" panose="02020603050405020304" pitchFamily="18" charset="0"/>
                <a:cs typeface="Times New Roman" panose="02020603050405020304" pitchFamily="18" charset="0"/>
              </a:rPr>
              <a:t>Task</a:t>
            </a:r>
            <a:r>
              <a:rPr lang="tr-TR" sz="1500" b="1" dirty="0">
                <a:solidFill>
                  <a:srgbClr val="000000"/>
                </a:solidFill>
                <a:latin typeface="Times New Roman" panose="02020603050405020304" pitchFamily="18" charset="0"/>
                <a:cs typeface="Times New Roman" panose="02020603050405020304" pitchFamily="18" charset="0"/>
              </a:rPr>
              <a:t>(</a:t>
            </a:r>
            <a:r>
              <a:rPr lang="tr-TR" sz="1500" b="1" dirty="0" err="1">
                <a:solidFill>
                  <a:srgbClr val="000000"/>
                </a:solidFill>
                <a:latin typeface="Times New Roman" panose="02020603050405020304" pitchFamily="18" charset="0"/>
                <a:cs typeface="Times New Roman" panose="02020603050405020304" pitchFamily="18" charset="0"/>
              </a:rPr>
              <a:t>feedbacklerle</a:t>
            </a:r>
            <a:r>
              <a:rPr lang="tr-TR" sz="1500" b="1" dirty="0">
                <a:solidFill>
                  <a:srgbClr val="000000"/>
                </a:solidFill>
                <a:latin typeface="Times New Roman" panose="02020603050405020304" pitchFamily="18" charset="0"/>
                <a:cs typeface="Times New Roman" panose="02020603050405020304" pitchFamily="18" charset="0"/>
              </a:rPr>
              <a:t> 4 tane) </a:t>
            </a:r>
            <a:r>
              <a:rPr lang="tr-TR" sz="1500" dirty="0">
                <a:solidFill>
                  <a:srgbClr val="000000"/>
                </a:solidFill>
                <a:latin typeface="Times New Roman" panose="02020603050405020304" pitchFamily="18" charset="0"/>
                <a:cs typeface="Times New Roman" panose="02020603050405020304" pitchFamily="18" charset="0"/>
              </a:rPr>
              <a:t>tamamlamış olur.</a:t>
            </a:r>
            <a:endParaRPr lang="tr-TR" sz="1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Pop-</a:t>
            </a:r>
            <a:r>
              <a:rPr lang="tr-TR" sz="1500" dirty="0" err="1">
                <a:latin typeface="Times New Roman" panose="02020603050405020304" pitchFamily="18" charset="0"/>
                <a:cs typeface="Times New Roman" panose="02020603050405020304" pitchFamily="18" charset="0"/>
              </a:rPr>
              <a:t>Quiz</a:t>
            </a:r>
            <a:r>
              <a:rPr lang="tr-TR" sz="1500" dirty="0">
                <a:latin typeface="Times New Roman" panose="02020603050405020304" pitchFamily="18" charset="0"/>
                <a:cs typeface="Times New Roman" panose="02020603050405020304" pitchFamily="18" charset="0"/>
              </a:rPr>
              <a:t> </a:t>
            </a:r>
            <a:r>
              <a:rPr lang="tr-TR" sz="1500" b="1" dirty="0">
                <a:latin typeface="Times New Roman" panose="02020603050405020304" pitchFamily="18" charset="0"/>
                <a:cs typeface="Times New Roman" panose="02020603050405020304" pitchFamily="18" charset="0"/>
              </a:rPr>
              <a:t>4. , 6. ve 7.</a:t>
            </a:r>
            <a:r>
              <a:rPr lang="tr-TR" sz="1500" dirty="0">
                <a:latin typeface="Times New Roman" panose="02020603050405020304" pitchFamily="18" charset="0"/>
                <a:cs typeface="Times New Roman" panose="02020603050405020304" pitchFamily="18" charset="0"/>
              </a:rPr>
              <a:t>. haftalar öğrenciye haber verilmeden yapılır. </a:t>
            </a:r>
            <a:r>
              <a:rPr lang="tr-TR" sz="1500" b="1" dirty="0">
                <a:latin typeface="Times New Roman" panose="02020603050405020304" pitchFamily="18" charset="0"/>
                <a:cs typeface="Times New Roman" panose="02020603050405020304" pitchFamily="18" charset="0"/>
              </a:rPr>
              <a:t>1.Pop-Quiz’i %5, 2.Pop-Quiz ise %5, 3. Pop-</a:t>
            </a:r>
            <a:r>
              <a:rPr lang="tr-TR" sz="1500" b="1" dirty="0" err="1">
                <a:latin typeface="Times New Roman" panose="02020603050405020304" pitchFamily="18" charset="0"/>
                <a:cs typeface="Times New Roman" panose="02020603050405020304" pitchFamily="18" charset="0"/>
              </a:rPr>
              <a:t>Quiz’i</a:t>
            </a:r>
            <a:r>
              <a:rPr lang="tr-TR" sz="1500" b="1" dirty="0">
                <a:latin typeface="Times New Roman" panose="02020603050405020304" pitchFamily="18" charset="0"/>
                <a:cs typeface="Times New Roman" panose="02020603050405020304" pitchFamily="18" charset="0"/>
              </a:rPr>
              <a:t> 5 </a:t>
            </a:r>
            <a:r>
              <a:rPr lang="tr-TR" sz="1500" dirty="0">
                <a:latin typeface="Times New Roman" panose="02020603050405020304" pitchFamily="18" charset="0"/>
                <a:cs typeface="Times New Roman" panose="02020603050405020304" pitchFamily="18" charset="0"/>
              </a:rPr>
              <a:t>olarak hesaplanır. Bu sınavın mazeret sınavı yapılmaz. Dönem boyunca toplam </a:t>
            </a:r>
            <a:r>
              <a:rPr lang="tr-TR" sz="1500" b="1" dirty="0">
                <a:latin typeface="Times New Roman" panose="02020603050405020304" pitchFamily="18" charset="0"/>
                <a:cs typeface="Times New Roman" panose="02020603050405020304" pitchFamily="18" charset="0"/>
              </a:rPr>
              <a:t>3 tane Pop-</a:t>
            </a:r>
            <a:r>
              <a:rPr lang="tr-TR" sz="1500" b="1" dirty="0" err="1">
                <a:latin typeface="Times New Roman" panose="02020603050405020304" pitchFamily="18" charset="0"/>
                <a:cs typeface="Times New Roman" panose="02020603050405020304" pitchFamily="18" charset="0"/>
              </a:rPr>
              <a:t>Quiz</a:t>
            </a:r>
            <a:r>
              <a:rPr lang="tr-TR" sz="1500" b="1" dirty="0">
                <a:latin typeface="Times New Roman" panose="02020603050405020304" pitchFamily="18" charset="0"/>
                <a:cs typeface="Times New Roman" panose="02020603050405020304" pitchFamily="18" charset="0"/>
              </a:rPr>
              <a:t> </a:t>
            </a:r>
            <a:r>
              <a:rPr lang="tr-TR" sz="1500" dirty="0">
                <a:latin typeface="Times New Roman" panose="02020603050405020304" pitchFamily="18" charset="0"/>
                <a:cs typeface="Times New Roman" panose="02020603050405020304" pitchFamily="18" charset="0"/>
              </a:rPr>
              <a:t>tamamlanmış olur.</a:t>
            </a:r>
          </a:p>
          <a:p>
            <a:pPr marL="342900" indent="-342900">
              <a:buFont typeface="+mj-lt"/>
              <a:buAutoNum type="arabicPeriod"/>
            </a:pPr>
            <a:r>
              <a:rPr lang="tr-TR" sz="1500" dirty="0">
                <a:latin typeface="Times New Roman" panose="02020603050405020304" pitchFamily="18" charset="0"/>
                <a:cs typeface="Times New Roman" panose="02020603050405020304" pitchFamily="18" charset="0"/>
              </a:rPr>
              <a:t>Öğrencilerin </a:t>
            </a:r>
            <a:r>
              <a:rPr lang="tr-TR" sz="1500" b="1" dirty="0">
                <a:latin typeface="Times New Roman" panose="02020603050405020304" pitchFamily="18" charset="0"/>
                <a:cs typeface="Times New Roman" panose="02020603050405020304" pitchFamily="18" charset="0"/>
              </a:rPr>
              <a:t>2 </a:t>
            </a:r>
            <a:r>
              <a:rPr lang="tr-TR" sz="1500" b="1" dirty="0" err="1">
                <a:latin typeface="Times New Roman" panose="02020603050405020304" pitchFamily="18" charset="0"/>
                <a:cs typeface="Times New Roman" panose="02020603050405020304" pitchFamily="18" charset="0"/>
              </a:rPr>
              <a:t>Presentation’ı</a:t>
            </a:r>
            <a:r>
              <a:rPr lang="tr-TR" sz="1500" b="1" dirty="0">
                <a:latin typeface="Times New Roman" panose="02020603050405020304" pitchFamily="18" charset="0"/>
                <a:cs typeface="Times New Roman" panose="02020603050405020304" pitchFamily="18" charset="0"/>
              </a:rPr>
              <a:t> 6. ve 7.hafta </a:t>
            </a:r>
            <a:r>
              <a:rPr lang="tr-TR" sz="1500" dirty="0">
                <a:latin typeface="Times New Roman" panose="02020603050405020304" pitchFamily="18" charset="0"/>
                <a:cs typeface="Times New Roman" panose="02020603050405020304" pitchFamily="18" charset="0"/>
              </a:rPr>
              <a:t>tamamlamış olması beklenir. </a:t>
            </a:r>
          </a:p>
        </p:txBody>
      </p:sp>
      <p:sp>
        <p:nvSpPr>
          <p:cNvPr id="3" name="Dikdörtgen 2"/>
          <p:cNvSpPr/>
          <p:nvPr/>
        </p:nvSpPr>
        <p:spPr>
          <a:xfrm>
            <a:off x="3640184" y="514014"/>
            <a:ext cx="6209210" cy="461665"/>
          </a:xfrm>
          <a:prstGeom prst="rect">
            <a:avLst/>
          </a:prstGeom>
        </p:spPr>
        <p:txBody>
          <a:bodyPr wrap="square">
            <a:spAutoFit/>
          </a:bodyPr>
          <a:lstStyle/>
          <a:p>
            <a:pPr algn="ctr"/>
            <a:r>
              <a:rPr lang="tr-TR" sz="2400" b="1" dirty="0">
                <a:ln w="0"/>
                <a:solidFill>
                  <a:srgbClr val="0070C0"/>
                </a:solidFill>
                <a:effectLst>
                  <a:reflection blurRad="6350" stA="53000" endA="300" endPos="35500" dir="5400000" sy="-90000" algn="bl" rotWithShape="0"/>
                </a:effectLst>
                <a:latin typeface="Arial Black" panose="020B0A04020102020204" pitchFamily="34" charset="0"/>
              </a:rPr>
              <a:t>KUR İÇİ DEĞERLENDİRME (B1)</a:t>
            </a:r>
            <a:endParaRPr lang="en-US" sz="2400" dirty="0"/>
          </a:p>
        </p:txBody>
      </p:sp>
      <p:grpSp>
        <p:nvGrpSpPr>
          <p:cNvPr id="8" name="Grup 7">
            <a:extLst>
              <a:ext uri="{FF2B5EF4-FFF2-40B4-BE49-F238E27FC236}">
                <a16:creationId xmlns:a16="http://schemas.microsoft.com/office/drawing/2014/main" id="{4A390292-B990-4710-9717-49EEE872703B}"/>
              </a:ext>
            </a:extLst>
          </p:cNvPr>
          <p:cNvGrpSpPr/>
          <p:nvPr/>
        </p:nvGrpSpPr>
        <p:grpSpPr>
          <a:xfrm>
            <a:off x="0" y="0"/>
            <a:ext cx="1875225" cy="6858000"/>
            <a:chOff x="-1" y="0"/>
            <a:chExt cx="1875225" cy="6858000"/>
          </a:xfrm>
        </p:grpSpPr>
        <p:sp>
          <p:nvSpPr>
            <p:cNvPr id="9" name="Dikdörtgen 8">
              <a:extLst>
                <a:ext uri="{FF2B5EF4-FFF2-40B4-BE49-F238E27FC236}">
                  <a16:creationId xmlns:a16="http://schemas.microsoft.com/office/drawing/2014/main" id="{D3010B43-B6A8-4850-B525-F6A6AD8D1DF2}"/>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11882918-A65C-4FD6-8E5C-40403E32E38F}"/>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9A3688F3-A989-4498-A337-4E7FF63DC7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2" name="Grup 11">
              <a:extLst>
                <a:ext uri="{FF2B5EF4-FFF2-40B4-BE49-F238E27FC236}">
                  <a16:creationId xmlns:a16="http://schemas.microsoft.com/office/drawing/2014/main" id="{91D3C626-91F4-4906-859B-64FE596DF427}"/>
                </a:ext>
              </a:extLst>
            </p:cNvPr>
            <p:cNvGrpSpPr/>
            <p:nvPr/>
          </p:nvGrpSpPr>
          <p:grpSpPr>
            <a:xfrm>
              <a:off x="253998" y="6377382"/>
              <a:ext cx="1308103" cy="184666"/>
              <a:chOff x="3782160" y="6472628"/>
              <a:chExt cx="1954945" cy="275981"/>
            </a:xfrm>
          </p:grpSpPr>
          <p:pic>
            <p:nvPicPr>
              <p:cNvPr id="13" name="Resim 12">
                <a:extLst>
                  <a:ext uri="{FF2B5EF4-FFF2-40B4-BE49-F238E27FC236}">
                    <a16:creationId xmlns:a16="http://schemas.microsoft.com/office/drawing/2014/main" id="{2495DBE1-4292-47DC-B530-440A317022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4" name="Metin kutusu 13">
                <a:extLst>
                  <a:ext uri="{FF2B5EF4-FFF2-40B4-BE49-F238E27FC236}">
                    <a16:creationId xmlns:a16="http://schemas.microsoft.com/office/drawing/2014/main" id="{6EF44A7F-D1CB-4D76-875F-18AF259155EB}"/>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Tree>
    <p:extLst>
      <p:ext uri="{BB962C8B-B14F-4D97-AF65-F5344CB8AC3E}">
        <p14:creationId xmlns:p14="http://schemas.microsoft.com/office/powerpoint/2010/main" val="243884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B7103572-69C9-49E9-83CD-8ABCBA7A1FA5}"/>
              </a:ext>
            </a:extLst>
          </p:cNvPr>
          <p:cNvGraphicFramePr>
            <a:graphicFrameLocks noGrp="1"/>
          </p:cNvGraphicFramePr>
          <p:nvPr>
            <p:ph idx="1"/>
            <p:extLst>
              <p:ext uri="{D42A27DB-BD31-4B8C-83A1-F6EECF244321}">
                <p14:modId xmlns:p14="http://schemas.microsoft.com/office/powerpoint/2010/main" val="853867154"/>
              </p:ext>
            </p:extLst>
          </p:nvPr>
        </p:nvGraphicFramePr>
        <p:xfrm>
          <a:off x="1877731" y="918524"/>
          <a:ext cx="9774340" cy="3341942"/>
        </p:xfrm>
        <a:graphic>
          <a:graphicData uri="http://schemas.openxmlformats.org/drawingml/2006/table">
            <a:tbl>
              <a:tblPr firstRow="1" bandRow="1">
                <a:tableStyleId>{5C22544A-7EE6-4342-B048-85BDC9FD1C3A}</a:tableStyleId>
              </a:tblPr>
              <a:tblGrid>
                <a:gridCol w="4887170">
                  <a:extLst>
                    <a:ext uri="{9D8B030D-6E8A-4147-A177-3AD203B41FA5}">
                      <a16:colId xmlns:a16="http://schemas.microsoft.com/office/drawing/2014/main" val="1981074260"/>
                    </a:ext>
                  </a:extLst>
                </a:gridCol>
                <a:gridCol w="4887170">
                  <a:extLst>
                    <a:ext uri="{9D8B030D-6E8A-4147-A177-3AD203B41FA5}">
                      <a16:colId xmlns:a16="http://schemas.microsoft.com/office/drawing/2014/main" val="1705365514"/>
                    </a:ext>
                  </a:extLst>
                </a:gridCol>
              </a:tblGrid>
              <a:tr h="218186">
                <a:tc>
                  <a:txBody>
                    <a:bodyPr/>
                    <a:lstStyle/>
                    <a:p>
                      <a:pPr algn="just" fontAlgn="t"/>
                      <a:r>
                        <a:rPr lang="tr-TR" sz="1200" b="1" dirty="0">
                          <a:solidFill>
                            <a:srgbClr val="000000"/>
                          </a:solidFill>
                          <a:effectLst/>
                          <a:latin typeface="Calibri" panose="020F0502020204030204" pitchFamily="34" charset="0"/>
                        </a:rPr>
                        <a:t>Kur</a:t>
                      </a:r>
                      <a:endParaRPr lang="tr-TR" dirty="0">
                        <a:effectLst/>
                      </a:endParaRPr>
                    </a:p>
                  </a:txBody>
                  <a:tcPr marL="66675" marR="76200" marT="4382"/>
                </a:tc>
                <a:tc>
                  <a:txBody>
                    <a:bodyPr/>
                    <a:lstStyle/>
                    <a:p>
                      <a:pPr algn="just" fontAlgn="t"/>
                      <a:r>
                        <a:rPr lang="tr-TR" sz="1200" b="1" dirty="0">
                          <a:solidFill>
                            <a:srgbClr val="000000"/>
                          </a:solidFill>
                          <a:effectLst/>
                          <a:latin typeface="Calibri" panose="020F0502020204030204" pitchFamily="34" charset="0"/>
                        </a:rPr>
                        <a:t>Kitaplar</a:t>
                      </a:r>
                      <a:endParaRPr lang="tr-TR" dirty="0">
                        <a:effectLst/>
                      </a:endParaRPr>
                    </a:p>
                  </a:txBody>
                  <a:tcPr marL="66675" marR="76200" marT="4382"/>
                </a:tc>
                <a:extLst>
                  <a:ext uri="{0D108BD9-81ED-4DB2-BD59-A6C34878D82A}">
                    <a16:rowId xmlns:a16="http://schemas.microsoft.com/office/drawing/2014/main" val="278324629"/>
                  </a:ext>
                </a:extLst>
              </a:tr>
              <a:tr h="376596">
                <a:tc>
                  <a:txBody>
                    <a:bodyPr/>
                    <a:lstStyle/>
                    <a:p>
                      <a:r>
                        <a:rPr lang="tr-TR" dirty="0"/>
                        <a:t>A1</a:t>
                      </a:r>
                    </a:p>
                  </a:txBody>
                  <a:tcPr/>
                </a:tc>
                <a:tc>
                  <a:txBody>
                    <a:bodyPr/>
                    <a:lstStyle/>
                    <a:p>
                      <a:pPr marL="0" algn="l" defTabSz="914400" rtl="0" eaLnBrk="1" latinLnBrk="0" hangingPunct="1"/>
                      <a:r>
                        <a:rPr lang="en-US" sz="1800" kern="1200" dirty="0">
                          <a:solidFill>
                            <a:schemeClr val="dk1"/>
                          </a:solidFill>
                          <a:latin typeface="+mn-lt"/>
                          <a:ea typeface="+mn-ea"/>
                          <a:cs typeface="+mn-cs"/>
                        </a:rPr>
                        <a:t>Roadmap A</a:t>
                      </a:r>
                      <a:r>
                        <a:rPr lang="tr-TR" sz="1800" kern="1200" dirty="0">
                          <a:solidFill>
                            <a:schemeClr val="dk1"/>
                          </a:solidFill>
                          <a:latin typeface="+mn-lt"/>
                          <a:ea typeface="+mn-ea"/>
                          <a:cs typeface="+mn-cs"/>
                        </a:rPr>
                        <a:t>1</a:t>
                      </a:r>
                      <a:r>
                        <a:rPr lang="en-US" sz="1800" kern="1200" dirty="0">
                          <a:solidFill>
                            <a:schemeClr val="dk1"/>
                          </a:solidFill>
                          <a:latin typeface="+mn-lt"/>
                          <a:ea typeface="+mn-ea"/>
                          <a:cs typeface="+mn-cs"/>
                        </a:rPr>
                        <a:t> Students' Book with Digital Resources &amp; App</a:t>
                      </a:r>
                    </a:p>
                  </a:txBody>
                  <a:tcPr/>
                </a:tc>
                <a:extLst>
                  <a:ext uri="{0D108BD9-81ED-4DB2-BD59-A6C34878D82A}">
                    <a16:rowId xmlns:a16="http://schemas.microsoft.com/office/drawing/2014/main" val="498761307"/>
                  </a:ext>
                </a:extLst>
              </a:tr>
              <a:tr h="376596">
                <a:tc>
                  <a:txBody>
                    <a:bodyPr/>
                    <a:lstStyle/>
                    <a:p>
                      <a:r>
                        <a:rPr lang="tr-TR" dirty="0"/>
                        <a:t>A2</a:t>
                      </a:r>
                    </a:p>
                  </a:txBody>
                  <a:tcPr/>
                </a:tc>
                <a:tc>
                  <a:txBody>
                    <a:bodyPr/>
                    <a:lstStyle/>
                    <a:p>
                      <a:r>
                        <a:rPr lang="en-US" dirty="0"/>
                        <a:t>Roadmap A2 Students' Book with Digital Resources &amp; App</a:t>
                      </a:r>
                      <a:endParaRPr lang="tr-TR" dirty="0"/>
                    </a:p>
                  </a:txBody>
                  <a:tcPr/>
                </a:tc>
                <a:extLst>
                  <a:ext uri="{0D108BD9-81ED-4DB2-BD59-A6C34878D82A}">
                    <a16:rowId xmlns:a16="http://schemas.microsoft.com/office/drawing/2014/main" val="2586192075"/>
                  </a:ext>
                </a:extLst>
              </a:tr>
              <a:tr h="376596">
                <a:tc>
                  <a:txBody>
                    <a:bodyPr/>
                    <a:lstStyle/>
                    <a:p>
                      <a:r>
                        <a:rPr lang="tr-TR" dirty="0"/>
                        <a:t>A2+</a:t>
                      </a:r>
                    </a:p>
                  </a:txBody>
                  <a:tcPr/>
                </a:tc>
                <a:tc>
                  <a:txBody>
                    <a:bodyPr/>
                    <a:lstStyle/>
                    <a:p>
                      <a:r>
                        <a:rPr lang="en-US" sz="1800" kern="1200" dirty="0">
                          <a:solidFill>
                            <a:schemeClr val="dk1"/>
                          </a:solidFill>
                          <a:latin typeface="+mn-lt"/>
                          <a:ea typeface="+mn-ea"/>
                          <a:cs typeface="+mn-cs"/>
                        </a:rPr>
                        <a:t>Roadmap A2</a:t>
                      </a:r>
                      <a:r>
                        <a:rPr lang="tr-TR" sz="1800" kern="1200" dirty="0">
                          <a:solidFill>
                            <a:schemeClr val="dk1"/>
                          </a:solidFill>
                          <a:latin typeface="+mn-lt"/>
                          <a:ea typeface="+mn-ea"/>
                          <a:cs typeface="+mn-cs"/>
                        </a:rPr>
                        <a:t>+</a:t>
                      </a:r>
                      <a:r>
                        <a:rPr lang="en-US" sz="1800" kern="1200" dirty="0">
                          <a:solidFill>
                            <a:schemeClr val="dk1"/>
                          </a:solidFill>
                          <a:latin typeface="+mn-lt"/>
                          <a:ea typeface="+mn-ea"/>
                          <a:cs typeface="+mn-cs"/>
                        </a:rPr>
                        <a:t> Students' Book with Digital Resources &amp; App</a:t>
                      </a:r>
                    </a:p>
                  </a:txBody>
                  <a:tcPr/>
                </a:tc>
                <a:extLst>
                  <a:ext uri="{0D108BD9-81ED-4DB2-BD59-A6C34878D82A}">
                    <a16:rowId xmlns:a16="http://schemas.microsoft.com/office/drawing/2014/main" val="2296142374"/>
                  </a:ext>
                </a:extLst>
              </a:tr>
              <a:tr h="1123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B1</a:t>
                      </a:r>
                    </a:p>
                  </a:txBody>
                  <a:tcPr/>
                </a:tc>
                <a:tc>
                  <a:txBody>
                    <a:bodyPr/>
                    <a:lstStyle/>
                    <a:p>
                      <a:pPr marL="0" algn="l" defTabSz="914400" rtl="0" eaLnBrk="1" latinLnBrk="0" hangingPunct="1"/>
                      <a:r>
                        <a:rPr lang="en-US" sz="1800" kern="1200" dirty="0">
                          <a:solidFill>
                            <a:schemeClr val="dk1"/>
                          </a:solidFill>
                          <a:latin typeface="+mn-lt"/>
                          <a:ea typeface="+mn-ea"/>
                          <a:cs typeface="+mn-cs"/>
                        </a:rPr>
                        <a:t>Q Skills For Success </a:t>
                      </a:r>
                      <a:r>
                        <a:rPr lang="tr-TR" sz="1800" kern="1200" dirty="0">
                          <a:solidFill>
                            <a:schemeClr val="dk1"/>
                          </a:solidFill>
                          <a:latin typeface="+mn-lt"/>
                          <a:ea typeface="+mn-ea"/>
                          <a:cs typeface="+mn-cs"/>
                        </a:rPr>
                        <a:t>3</a:t>
                      </a:r>
                      <a:r>
                        <a:rPr lang="en-US" sz="1800" kern="1200" dirty="0">
                          <a:solidFill>
                            <a:schemeClr val="dk1"/>
                          </a:solidFill>
                          <a:latin typeface="+mn-lt"/>
                          <a:ea typeface="+mn-ea"/>
                          <a:cs typeface="+mn-cs"/>
                        </a:rPr>
                        <a:t> Reading </a:t>
                      </a:r>
                      <a:r>
                        <a:rPr lang="tr-TR" sz="1800" kern="1200" dirty="0">
                          <a:solidFill>
                            <a:schemeClr val="dk1"/>
                          </a:solidFill>
                          <a:latin typeface="+mn-lt"/>
                          <a:ea typeface="+mn-ea"/>
                          <a:cs typeface="+mn-cs"/>
                        </a:rPr>
                        <a:t>a</a:t>
                      </a:r>
                      <a:r>
                        <a:rPr lang="en-US" sz="1800" kern="1200" dirty="0" err="1">
                          <a:solidFill>
                            <a:schemeClr val="dk1"/>
                          </a:solidFill>
                          <a:latin typeface="+mn-lt"/>
                          <a:ea typeface="+mn-ea"/>
                          <a:cs typeface="+mn-cs"/>
                        </a:rPr>
                        <a:t>nd</a:t>
                      </a:r>
                      <a:r>
                        <a:rPr lang="en-US" sz="1800" kern="1200" dirty="0">
                          <a:solidFill>
                            <a:schemeClr val="dk1"/>
                          </a:solidFill>
                          <a:latin typeface="+mn-lt"/>
                          <a:ea typeface="+mn-ea"/>
                          <a:cs typeface="+mn-cs"/>
                        </a:rPr>
                        <a:t> Writing</a:t>
                      </a:r>
                      <a:endParaRPr lang="tr-TR" sz="18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Q Skills For Success </a:t>
                      </a:r>
                      <a:r>
                        <a:rPr lang="tr-TR" sz="1800" kern="1200" dirty="0">
                          <a:solidFill>
                            <a:schemeClr val="dk1"/>
                          </a:solidFill>
                          <a:latin typeface="+mn-lt"/>
                          <a:ea typeface="+mn-ea"/>
                          <a:cs typeface="+mn-cs"/>
                        </a:rPr>
                        <a:t>3</a:t>
                      </a:r>
                      <a:r>
                        <a:rPr lang="en-US" sz="1800" kern="1200" dirty="0">
                          <a:solidFill>
                            <a:schemeClr val="dk1"/>
                          </a:solidFill>
                          <a:latin typeface="+mn-lt"/>
                          <a:ea typeface="+mn-ea"/>
                          <a:cs typeface="+mn-cs"/>
                        </a:rPr>
                        <a:t> </a:t>
                      </a:r>
                      <a:r>
                        <a:rPr lang="tr-TR" sz="1800" kern="1200" dirty="0">
                          <a:solidFill>
                            <a:schemeClr val="dk1"/>
                          </a:solidFill>
                          <a:latin typeface="+mn-lt"/>
                          <a:ea typeface="+mn-ea"/>
                          <a:cs typeface="+mn-cs"/>
                        </a:rPr>
                        <a:t>Listening </a:t>
                      </a:r>
                      <a:r>
                        <a:rPr lang="tr-TR" sz="1800" kern="1200" dirty="0" err="1">
                          <a:solidFill>
                            <a:schemeClr val="dk1"/>
                          </a:solidFill>
                          <a:latin typeface="+mn-lt"/>
                          <a:ea typeface="+mn-ea"/>
                          <a:cs typeface="+mn-cs"/>
                        </a:rPr>
                        <a:t>and</a:t>
                      </a:r>
                      <a:r>
                        <a:rPr lang="tr-TR" sz="1800" kern="1200" dirty="0">
                          <a:solidFill>
                            <a:schemeClr val="dk1"/>
                          </a:solidFill>
                          <a:latin typeface="+mn-lt"/>
                          <a:ea typeface="+mn-ea"/>
                          <a:cs typeface="+mn-cs"/>
                        </a:rPr>
                        <a:t> </a:t>
                      </a:r>
                      <a:r>
                        <a:rPr lang="tr-TR" sz="1800" kern="1200" dirty="0" err="1">
                          <a:solidFill>
                            <a:schemeClr val="dk1"/>
                          </a:solidFill>
                          <a:latin typeface="+mn-lt"/>
                          <a:ea typeface="+mn-ea"/>
                          <a:cs typeface="+mn-cs"/>
                        </a:rPr>
                        <a:t>Speaking</a:t>
                      </a:r>
                      <a:endParaRPr lang="en-US" sz="1800" kern="1200" dirty="0">
                        <a:solidFill>
                          <a:schemeClr val="dk1"/>
                        </a:solidFill>
                        <a:latin typeface="+mn-lt"/>
                        <a:ea typeface="+mn-ea"/>
                        <a:cs typeface="+mn-cs"/>
                        <a:hlinkClick r:id="rId2">
                          <a:extLst>
                            <a:ext uri="{A12FA001-AC4F-418D-AE19-62706E023703}">
                              <ahyp:hlinkClr xmlns:ahyp="http://schemas.microsoft.com/office/drawing/2018/hyperlinkcolor" val="tx"/>
                            </a:ext>
                          </a:extLst>
                        </a:hlinkClick>
                      </a:endParaRPr>
                    </a:p>
                    <a:p>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2846917754"/>
                  </a:ext>
                </a:extLst>
              </a:tr>
            </a:tbl>
          </a:graphicData>
        </a:graphic>
      </p:graphicFrame>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341" y="4397833"/>
            <a:ext cx="9929610" cy="2323394"/>
          </a:xfrm>
          <a:prstGeom prst="rect">
            <a:avLst/>
          </a:prstGeom>
        </p:spPr>
      </p:pic>
      <p:pic>
        <p:nvPicPr>
          <p:cNvPr id="3" name="Resim 2"/>
          <p:cNvPicPr>
            <a:picLocks noChangeAspect="1"/>
          </p:cNvPicPr>
          <p:nvPr/>
        </p:nvPicPr>
        <p:blipFill>
          <a:blip r:embed="rId4"/>
          <a:stretch>
            <a:fillRect/>
          </a:stretch>
        </p:blipFill>
        <p:spPr>
          <a:xfrm>
            <a:off x="0" y="0"/>
            <a:ext cx="1877731" cy="6858594"/>
          </a:xfrm>
          <a:prstGeom prst="rect">
            <a:avLst/>
          </a:prstGeom>
        </p:spPr>
      </p:pic>
      <p:sp>
        <p:nvSpPr>
          <p:cNvPr id="5" name="Dikdörtgen 4"/>
          <p:cNvSpPr/>
          <p:nvPr/>
        </p:nvSpPr>
        <p:spPr>
          <a:xfrm>
            <a:off x="3511541" y="319492"/>
            <a:ext cx="6209210" cy="461665"/>
          </a:xfrm>
          <a:prstGeom prst="rect">
            <a:avLst/>
          </a:prstGeom>
        </p:spPr>
        <p:txBody>
          <a:bodyPr wrap="square">
            <a:spAutoFit/>
          </a:bodyPr>
          <a:lstStyle/>
          <a:p>
            <a:pPr algn="ctr"/>
            <a:r>
              <a:rPr lang="tr-TR" sz="2400" b="1" dirty="0">
                <a:ln w="0"/>
                <a:solidFill>
                  <a:srgbClr val="0070C0"/>
                </a:solidFill>
                <a:effectLst>
                  <a:reflection blurRad="6350" stA="53000" endA="300" endPos="35500" dir="5400000" sy="-90000" algn="bl" rotWithShape="0"/>
                </a:effectLst>
                <a:latin typeface="Arial Black" panose="020B0A04020102020204" pitchFamily="34" charset="0"/>
              </a:rPr>
              <a:t>KAYNAKLAR</a:t>
            </a:r>
            <a:endParaRPr lang="en-US" sz="2400" dirty="0"/>
          </a:p>
        </p:txBody>
      </p:sp>
    </p:spTree>
    <p:extLst>
      <p:ext uri="{BB962C8B-B14F-4D97-AF65-F5344CB8AC3E}">
        <p14:creationId xmlns:p14="http://schemas.microsoft.com/office/powerpoint/2010/main" val="146112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B9892B-8F1C-4FD3-A7D8-71BFFC29FEB9}"/>
              </a:ext>
            </a:extLst>
          </p:cNvPr>
          <p:cNvSpPr>
            <a:spLocks noGrp="1"/>
          </p:cNvSpPr>
          <p:nvPr>
            <p:ph type="title"/>
          </p:nvPr>
        </p:nvSpPr>
        <p:spPr>
          <a:xfrm>
            <a:off x="1877731" y="4518916"/>
            <a:ext cx="10166223" cy="1711933"/>
          </a:xfrm>
        </p:spPr>
        <p:txBody>
          <a:bodyPr>
            <a:normAutofit fontScale="90000"/>
          </a:bodyPr>
          <a:lstStyle/>
          <a:p>
            <a:br>
              <a:rPr lang="tr-TR" sz="1800" dirty="0">
                <a:highlight>
                  <a:srgbClr val="FFFF00"/>
                </a:highlight>
              </a:rPr>
            </a:br>
            <a:r>
              <a:rPr lang="tr-TR" sz="1800" dirty="0">
                <a:highlight>
                  <a:srgbClr val="FFFF00"/>
                </a:highlight>
              </a:rPr>
              <a:t>3.Kurdan eğitime başlayan </a:t>
            </a:r>
            <a:r>
              <a:rPr lang="tr-TR" sz="1800" dirty="0"/>
              <a:t>öğrenci Güz döneminde 7 hafta devam eden </a:t>
            </a:r>
            <a:r>
              <a:rPr lang="tr-TR" sz="1800" b="1" dirty="0" err="1">
                <a:solidFill>
                  <a:srgbClr val="000000"/>
                </a:solidFill>
              </a:rPr>
              <a:t>Pre-intermediate</a:t>
            </a:r>
            <a:r>
              <a:rPr lang="tr-TR" sz="1800" b="1" dirty="0">
                <a:solidFill>
                  <a:srgbClr val="000000"/>
                </a:solidFill>
              </a:rPr>
              <a:t> </a:t>
            </a:r>
            <a:r>
              <a:rPr lang="tr-TR" sz="1800" dirty="0"/>
              <a:t>derslerini alarak haftada 20 saat katılım sağlar. Başarılı olması durumunda </a:t>
            </a:r>
            <a:r>
              <a:rPr lang="tr-TR" sz="1800" b="1" dirty="0" err="1">
                <a:solidFill>
                  <a:srgbClr val="000000"/>
                </a:solidFill>
              </a:rPr>
              <a:t>Intermediate</a:t>
            </a:r>
            <a:r>
              <a:rPr lang="tr-TR" sz="1800" b="1" dirty="0">
                <a:solidFill>
                  <a:srgbClr val="000000"/>
                </a:solidFill>
              </a:rPr>
              <a:t> </a:t>
            </a:r>
            <a:r>
              <a:rPr lang="tr-TR" sz="1800" dirty="0"/>
              <a:t>derslerini alarak haftada 20 saat katılım sağlar. </a:t>
            </a:r>
            <a:br>
              <a:rPr lang="tr-TR" sz="1800" dirty="0"/>
            </a:br>
            <a:br>
              <a:rPr lang="tr-TR" sz="1800" dirty="0">
                <a:highlight>
                  <a:srgbClr val="FFFF00"/>
                </a:highlight>
              </a:rPr>
            </a:br>
            <a:r>
              <a:rPr lang="tr-TR" sz="1800" dirty="0">
                <a:highlight>
                  <a:srgbClr val="FFFF00"/>
                </a:highlight>
              </a:rPr>
              <a:t>4.kurdan eğitime başlayan </a:t>
            </a:r>
            <a:r>
              <a:rPr lang="tr-TR" sz="1800" dirty="0"/>
              <a:t>öğrenci Güz döneminde 7 hafta devam eden</a:t>
            </a:r>
            <a:r>
              <a:rPr lang="tr-TR" sz="1800" b="1" dirty="0"/>
              <a:t> </a:t>
            </a:r>
            <a:r>
              <a:rPr lang="tr-TR" sz="1800" b="1" dirty="0" err="1"/>
              <a:t>Intermediate</a:t>
            </a:r>
            <a:r>
              <a:rPr lang="tr-TR" sz="1800" b="1" dirty="0"/>
              <a:t> </a:t>
            </a:r>
            <a:r>
              <a:rPr lang="tr-TR" sz="1800" dirty="0"/>
              <a:t>derslerini alır.</a:t>
            </a:r>
            <a:br>
              <a:rPr lang="tr-TR" sz="1800" dirty="0"/>
            </a:br>
            <a:r>
              <a:rPr lang="tr-TR" sz="2200" b="1" u="sng" dirty="0">
                <a:solidFill>
                  <a:srgbClr val="FF0000"/>
                </a:solidFill>
              </a:rPr>
              <a:t>Kurları başarı ile tamamlayan öğrenciler bölüme başlar.</a:t>
            </a:r>
            <a:br>
              <a:rPr lang="tr-TR" sz="2200" b="1" u="sng" dirty="0">
                <a:solidFill>
                  <a:srgbClr val="FF0000"/>
                </a:solidFill>
              </a:rPr>
            </a:br>
            <a:br>
              <a:rPr lang="tr-TR" sz="1800" dirty="0"/>
            </a:br>
            <a:endParaRPr lang="tr-TR" sz="1800" dirty="0"/>
          </a:p>
        </p:txBody>
      </p:sp>
      <p:sp>
        <p:nvSpPr>
          <p:cNvPr id="3" name="İçerik Yer Tutucusu 2">
            <a:extLst>
              <a:ext uri="{FF2B5EF4-FFF2-40B4-BE49-F238E27FC236}">
                <a16:creationId xmlns:a16="http://schemas.microsoft.com/office/drawing/2014/main" id="{CD0261E7-0961-4A3E-820F-DD5100318470}"/>
              </a:ext>
            </a:extLst>
          </p:cNvPr>
          <p:cNvSpPr>
            <a:spLocks noGrp="1"/>
          </p:cNvSpPr>
          <p:nvPr>
            <p:ph idx="1"/>
          </p:nvPr>
        </p:nvSpPr>
        <p:spPr>
          <a:xfrm>
            <a:off x="2539445" y="86065"/>
            <a:ext cx="10515600" cy="4351338"/>
          </a:xfrm>
        </p:spPr>
        <p:txBody>
          <a:bodyPr/>
          <a:lstStyle/>
          <a:p>
            <a:pPr marL="0" indent="0">
              <a:buNone/>
            </a:pPr>
            <a:r>
              <a:rPr lang="tr-TR" b="1" dirty="0">
                <a:ln w="0"/>
                <a:solidFill>
                  <a:srgbClr val="0070C0"/>
                </a:solidFill>
                <a:effectLst>
                  <a:reflection blurRad="6350" stA="53000" endA="300" endPos="35500" dir="5400000" sy="-90000" algn="bl" rotWithShape="0"/>
                </a:effectLst>
                <a:latin typeface="Arial Black" panose="020B0A04020102020204" pitchFamily="34" charset="0"/>
              </a:rPr>
              <a:t>KUR BAŞLANGIÇLARINA GÖRE KUR DAĞILIMI</a:t>
            </a:r>
            <a:endParaRPr lang="en-US" dirty="0"/>
          </a:p>
        </p:txBody>
      </p:sp>
      <p:graphicFrame>
        <p:nvGraphicFramePr>
          <p:cNvPr id="4" name="Tablo 3">
            <a:extLst>
              <a:ext uri="{FF2B5EF4-FFF2-40B4-BE49-F238E27FC236}">
                <a16:creationId xmlns:a16="http://schemas.microsoft.com/office/drawing/2014/main" id="{41587366-807D-48A9-8645-F053A1AB92A5}"/>
              </a:ext>
            </a:extLst>
          </p:cNvPr>
          <p:cNvGraphicFramePr>
            <a:graphicFrameLocks noGrp="1"/>
          </p:cNvGraphicFramePr>
          <p:nvPr>
            <p:extLst>
              <p:ext uri="{D42A27DB-BD31-4B8C-83A1-F6EECF244321}">
                <p14:modId xmlns:p14="http://schemas.microsoft.com/office/powerpoint/2010/main" val="185444947"/>
              </p:ext>
            </p:extLst>
          </p:nvPr>
        </p:nvGraphicFramePr>
        <p:xfrm>
          <a:off x="2307889" y="1023545"/>
          <a:ext cx="8640714" cy="3172026"/>
        </p:xfrm>
        <a:graphic>
          <a:graphicData uri="http://schemas.openxmlformats.org/drawingml/2006/table">
            <a:tbl>
              <a:tblPr firstRow="1" bandRow="1">
                <a:tableStyleId>{00A15C55-8517-42AA-B614-E9B94910E393}</a:tableStyleId>
              </a:tblPr>
              <a:tblGrid>
                <a:gridCol w="1440119">
                  <a:extLst>
                    <a:ext uri="{9D8B030D-6E8A-4147-A177-3AD203B41FA5}">
                      <a16:colId xmlns:a16="http://schemas.microsoft.com/office/drawing/2014/main" val="1907232557"/>
                    </a:ext>
                  </a:extLst>
                </a:gridCol>
                <a:gridCol w="1440119">
                  <a:extLst>
                    <a:ext uri="{9D8B030D-6E8A-4147-A177-3AD203B41FA5}">
                      <a16:colId xmlns:a16="http://schemas.microsoft.com/office/drawing/2014/main" val="3299616942"/>
                    </a:ext>
                  </a:extLst>
                </a:gridCol>
                <a:gridCol w="1440119">
                  <a:extLst>
                    <a:ext uri="{9D8B030D-6E8A-4147-A177-3AD203B41FA5}">
                      <a16:colId xmlns:a16="http://schemas.microsoft.com/office/drawing/2014/main" val="1457657735"/>
                    </a:ext>
                  </a:extLst>
                </a:gridCol>
                <a:gridCol w="1440119">
                  <a:extLst>
                    <a:ext uri="{9D8B030D-6E8A-4147-A177-3AD203B41FA5}">
                      <a16:colId xmlns:a16="http://schemas.microsoft.com/office/drawing/2014/main" val="1094219009"/>
                    </a:ext>
                  </a:extLst>
                </a:gridCol>
                <a:gridCol w="1440119">
                  <a:extLst>
                    <a:ext uri="{9D8B030D-6E8A-4147-A177-3AD203B41FA5}">
                      <a16:colId xmlns:a16="http://schemas.microsoft.com/office/drawing/2014/main" val="848189240"/>
                    </a:ext>
                  </a:extLst>
                </a:gridCol>
                <a:gridCol w="1440119">
                  <a:extLst>
                    <a:ext uri="{9D8B030D-6E8A-4147-A177-3AD203B41FA5}">
                      <a16:colId xmlns:a16="http://schemas.microsoft.com/office/drawing/2014/main" val="4155832277"/>
                    </a:ext>
                  </a:extLst>
                </a:gridCol>
              </a:tblGrid>
              <a:tr h="826775">
                <a:tc>
                  <a:txBody>
                    <a:bodyPr/>
                    <a:lstStyle/>
                    <a:p>
                      <a:pPr fontAlgn="t"/>
                      <a:r>
                        <a:rPr lang="tr-TR" sz="1200" b="1" dirty="0">
                          <a:solidFill>
                            <a:srgbClr val="000000"/>
                          </a:solidFill>
                          <a:effectLst/>
                          <a:latin typeface="Calibri" panose="020F0502020204030204" pitchFamily="34" charset="0"/>
                        </a:rPr>
                        <a:t>Kur</a:t>
                      </a:r>
                      <a:br>
                        <a:rPr lang="tr-TR" sz="1100" dirty="0">
                          <a:effectLst/>
                          <a:latin typeface="Calibri" panose="020F0502020204030204" pitchFamily="34" charset="0"/>
                        </a:rPr>
                      </a:br>
                      <a:r>
                        <a:rPr lang="tr-TR" sz="1200" b="1" dirty="0">
                          <a:solidFill>
                            <a:srgbClr val="000000"/>
                          </a:solidFill>
                          <a:effectLst/>
                          <a:latin typeface="Calibri" panose="020F0502020204030204" pitchFamily="34" charset="0"/>
                        </a:rPr>
                        <a:t>Sayısı</a:t>
                      </a:r>
                      <a:endParaRPr lang="tr-TR" dirty="0">
                        <a:effectLst/>
                      </a:endParaRPr>
                    </a:p>
                  </a:txBody>
                  <a:tcPr marL="66675" marR="57150" marT="438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200" b="1" kern="1200" dirty="0">
                          <a:solidFill>
                            <a:srgbClr val="000000"/>
                          </a:solidFill>
                          <a:effectLst/>
                          <a:latin typeface="Calibri" panose="020F0502020204030204" pitchFamily="34" charset="0"/>
                          <a:ea typeface="+mn-ea"/>
                          <a:cs typeface="+mn-cs"/>
                        </a:rPr>
                        <a:t>Hafta sayısı</a:t>
                      </a:r>
                    </a:p>
                    <a:p>
                      <a:pPr fontAlgn="t"/>
                      <a:endParaRPr lang="tr-TR" dirty="0">
                        <a:effectLst/>
                      </a:endParaRPr>
                    </a:p>
                  </a:txBody>
                  <a:tcPr marL="66675" marR="57150" marT="43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noProof="0" dirty="0" err="1">
                          <a:solidFill>
                            <a:srgbClr val="000000"/>
                          </a:solidFill>
                          <a:effectLst/>
                          <a:latin typeface="Calibri" panose="020F0502020204030204" pitchFamily="34" charset="0"/>
                          <a:ea typeface="+mn-ea"/>
                          <a:cs typeface="+mn-cs"/>
                        </a:rPr>
                        <a:t>Beginner</a:t>
                      </a:r>
                      <a:br>
                        <a:rPr lang="tr-TR" sz="1100" dirty="0">
                          <a:effectLst/>
                          <a:latin typeface="Calibri" panose="020F0502020204030204" pitchFamily="34" charset="0"/>
                        </a:rPr>
                      </a:br>
                      <a:r>
                        <a:rPr lang="tr-TR" sz="1200" b="1" dirty="0">
                          <a:solidFill>
                            <a:srgbClr val="000000"/>
                          </a:solidFill>
                          <a:effectLst/>
                          <a:latin typeface="Calibri" panose="020F0502020204030204" pitchFamily="34" charset="0"/>
                        </a:rPr>
                        <a:t>başlangıçlı  kur sistemi</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Elementary</a:t>
                      </a:r>
                      <a:br>
                        <a:rPr lang="tr-TR" sz="1100" dirty="0">
                          <a:effectLst/>
                          <a:latin typeface="Calibri" panose="020F0502020204030204" pitchFamily="34" charset="0"/>
                        </a:rPr>
                      </a:br>
                      <a:r>
                        <a:rPr lang="tr-TR" sz="1200" b="1" dirty="0">
                          <a:solidFill>
                            <a:srgbClr val="000000"/>
                          </a:solidFill>
                          <a:effectLst/>
                          <a:latin typeface="Calibri" panose="020F0502020204030204" pitchFamily="34" charset="0"/>
                        </a:rPr>
                        <a:t>başlangıçlı  kur sistemi</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Pre-intermediate</a:t>
                      </a:r>
                      <a:br>
                        <a:rPr lang="tr-TR" sz="1100" dirty="0">
                          <a:effectLst/>
                          <a:latin typeface="Calibri" panose="020F0502020204030204" pitchFamily="34" charset="0"/>
                        </a:rPr>
                      </a:br>
                      <a:r>
                        <a:rPr lang="tr-TR" sz="1200" b="1" dirty="0">
                          <a:solidFill>
                            <a:srgbClr val="000000"/>
                          </a:solidFill>
                          <a:effectLst/>
                          <a:latin typeface="Calibri" panose="020F0502020204030204" pitchFamily="34" charset="0"/>
                        </a:rPr>
                        <a:t>başlangıçlı kur sistemi</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Intermediate</a:t>
                      </a:r>
                      <a:r>
                        <a:rPr lang="tr-TR" sz="1200" b="1" dirty="0">
                          <a:solidFill>
                            <a:srgbClr val="000000"/>
                          </a:solidFill>
                          <a:effectLst/>
                          <a:latin typeface="Calibri" panose="020F0502020204030204" pitchFamily="34" charset="0"/>
                        </a:rPr>
                        <a:t> </a:t>
                      </a:r>
                      <a:br>
                        <a:rPr lang="tr-TR" sz="1100" dirty="0">
                          <a:effectLst/>
                          <a:latin typeface="Calibri" panose="020F0502020204030204" pitchFamily="34" charset="0"/>
                        </a:rPr>
                      </a:br>
                      <a:r>
                        <a:rPr lang="tr-TR" sz="1200" b="1" dirty="0">
                          <a:solidFill>
                            <a:srgbClr val="000000"/>
                          </a:solidFill>
                          <a:effectLst/>
                          <a:latin typeface="Calibri" panose="020F0502020204030204" pitchFamily="34" charset="0"/>
                        </a:rPr>
                        <a:t>başlangıçlı  kur sistemi</a:t>
                      </a:r>
                      <a:endParaRPr lang="tr-TR" dirty="0">
                        <a:effectLst/>
                      </a:endParaRPr>
                    </a:p>
                  </a:txBody>
                  <a:tcPr marL="66675" marR="57150" marT="4382"/>
                </a:tc>
                <a:extLst>
                  <a:ext uri="{0D108BD9-81ED-4DB2-BD59-A6C34878D82A}">
                    <a16:rowId xmlns:a16="http://schemas.microsoft.com/office/drawing/2014/main" val="2938698991"/>
                  </a:ext>
                </a:extLst>
              </a:tr>
              <a:tr h="439886">
                <a:tc>
                  <a:txBody>
                    <a:bodyPr/>
                    <a:lstStyle/>
                    <a:p>
                      <a:pPr fontAlgn="t"/>
                      <a:r>
                        <a:rPr lang="tr-TR" sz="1200" b="1">
                          <a:solidFill>
                            <a:srgbClr val="000000"/>
                          </a:solidFill>
                          <a:effectLst/>
                          <a:latin typeface="Calibri" panose="020F0502020204030204" pitchFamily="34" charset="0"/>
                        </a:rPr>
                        <a:t>Kur</a:t>
                      </a:r>
                      <a:endParaRPr lang="tr-TR">
                        <a:effectLst/>
                      </a:endParaRPr>
                    </a:p>
                  </a:txBody>
                  <a:tcPr marL="66675" marR="57150" marT="4382"/>
                </a:tc>
                <a:tc>
                  <a:txBody>
                    <a:bodyPr/>
                    <a:lstStyle/>
                    <a:p>
                      <a:pPr fontAlgn="t"/>
                      <a:r>
                        <a:rPr lang="tr-TR" sz="1200" b="1" dirty="0">
                          <a:solidFill>
                            <a:srgbClr val="000000"/>
                          </a:solidFill>
                          <a:effectLst/>
                          <a:latin typeface="Calibri" panose="020F0502020204030204" pitchFamily="34" charset="0"/>
                        </a:rPr>
                        <a:t>Kur  hafta sayısı</a:t>
                      </a:r>
                      <a:endParaRPr lang="tr-TR" dirty="0">
                        <a:effectLst/>
                      </a:endParaRPr>
                    </a:p>
                  </a:txBody>
                  <a:tcPr marL="66675" marR="57150" marT="4382"/>
                </a:tc>
                <a:tc>
                  <a:txBody>
                    <a:bodyPr/>
                    <a:lstStyle/>
                    <a:p>
                      <a:pPr fontAlgn="t"/>
                      <a:r>
                        <a:rPr lang="tr-TR" sz="1200" b="1" dirty="0">
                          <a:solidFill>
                            <a:srgbClr val="000000"/>
                          </a:solidFill>
                          <a:effectLst/>
                          <a:latin typeface="Calibri" panose="020F0502020204030204" pitchFamily="34" charset="0"/>
                        </a:rPr>
                        <a:t>Kur - Dil seviyesi</a:t>
                      </a:r>
                      <a:endParaRPr lang="tr-TR" dirty="0">
                        <a:effectLst/>
                      </a:endParaRPr>
                    </a:p>
                  </a:txBody>
                  <a:tcPr marL="66675" marR="57150" marT="4382"/>
                </a:tc>
                <a:tc>
                  <a:txBody>
                    <a:bodyPr/>
                    <a:lstStyle/>
                    <a:p>
                      <a:pPr fontAlgn="t"/>
                      <a:r>
                        <a:rPr lang="tr-TR" sz="1200" b="1" dirty="0">
                          <a:solidFill>
                            <a:srgbClr val="000000"/>
                          </a:solidFill>
                          <a:effectLst/>
                          <a:latin typeface="Calibri" panose="020F0502020204030204" pitchFamily="34" charset="0"/>
                        </a:rPr>
                        <a:t>Kur- Dil seviyesi</a:t>
                      </a:r>
                      <a:endParaRPr lang="tr-TR" dirty="0">
                        <a:effectLst/>
                      </a:endParaRPr>
                    </a:p>
                  </a:txBody>
                  <a:tcPr marL="66675" marR="57150" marT="4382"/>
                </a:tc>
                <a:tc>
                  <a:txBody>
                    <a:bodyPr/>
                    <a:lstStyle/>
                    <a:p>
                      <a:pPr fontAlgn="t"/>
                      <a:r>
                        <a:rPr lang="tr-TR" sz="1200" b="1" dirty="0">
                          <a:solidFill>
                            <a:srgbClr val="000000"/>
                          </a:solidFill>
                          <a:effectLst/>
                          <a:latin typeface="Calibri" panose="020F0502020204030204" pitchFamily="34" charset="0"/>
                        </a:rPr>
                        <a:t>Kur - Dil seviyesi</a:t>
                      </a:r>
                      <a:endParaRPr lang="tr-TR" dirty="0">
                        <a:effectLst/>
                      </a:endParaRPr>
                    </a:p>
                  </a:txBody>
                  <a:tcPr marL="66675" marR="57150" marT="4382"/>
                </a:tc>
                <a:tc>
                  <a:txBody>
                    <a:bodyPr/>
                    <a:lstStyle/>
                    <a:p>
                      <a:pPr fontAlgn="t"/>
                      <a:r>
                        <a:rPr lang="tr-TR" sz="1200" b="1" dirty="0">
                          <a:solidFill>
                            <a:srgbClr val="000000"/>
                          </a:solidFill>
                          <a:effectLst/>
                          <a:latin typeface="Calibri" panose="020F0502020204030204" pitchFamily="34" charset="0"/>
                        </a:rPr>
                        <a:t>Kur -  Dil seviyesi</a:t>
                      </a:r>
                      <a:endParaRPr lang="tr-TR" dirty="0">
                        <a:effectLst/>
                      </a:endParaRPr>
                    </a:p>
                  </a:txBody>
                  <a:tcPr marL="66675" marR="57150" marT="4382"/>
                </a:tc>
                <a:extLst>
                  <a:ext uri="{0D108BD9-81ED-4DB2-BD59-A6C34878D82A}">
                    <a16:rowId xmlns:a16="http://schemas.microsoft.com/office/drawing/2014/main" val="4190036814"/>
                  </a:ext>
                </a:extLst>
              </a:tr>
              <a:tr h="633330">
                <a:tc>
                  <a:txBody>
                    <a:bodyPr/>
                    <a:lstStyle/>
                    <a:p>
                      <a:pPr fontAlgn="t"/>
                      <a:r>
                        <a:rPr lang="tr-TR" sz="1200" b="1" dirty="0">
                          <a:solidFill>
                            <a:srgbClr val="000000"/>
                          </a:solidFill>
                          <a:effectLst/>
                          <a:latin typeface="Calibri" panose="020F0502020204030204" pitchFamily="34" charset="0"/>
                        </a:rPr>
                        <a:t>1. kur</a:t>
                      </a:r>
                      <a:endParaRPr lang="tr-TR" dirty="0">
                        <a:effectLst/>
                      </a:endParaRPr>
                    </a:p>
                  </a:txBody>
                  <a:tcPr marL="66675" marR="57150" marT="4382"/>
                </a:tc>
                <a:tc>
                  <a:txBody>
                    <a:bodyPr/>
                    <a:lstStyle/>
                    <a:p>
                      <a:pPr fontAlgn="t"/>
                      <a:r>
                        <a:rPr lang="tr-TR" sz="1200" b="1" dirty="0">
                          <a:solidFill>
                            <a:srgbClr val="000000"/>
                          </a:solidFill>
                          <a:effectLst/>
                          <a:latin typeface="Calibri" panose="020F0502020204030204" pitchFamily="34" charset="0"/>
                        </a:rPr>
                        <a:t>7</a:t>
                      </a:r>
                      <a:br>
                        <a:rPr lang="tr-TR" sz="1100" dirty="0">
                          <a:effectLst/>
                          <a:latin typeface="Calibri" panose="020F0502020204030204" pitchFamily="34" charset="0"/>
                        </a:rPr>
                      </a:br>
                      <a:r>
                        <a:rPr lang="tr-TR" sz="1200" b="1" dirty="0">
                          <a:effectLst/>
                          <a:latin typeface="Calibri" panose="020F0502020204030204" pitchFamily="34" charset="0"/>
                        </a:rPr>
                        <a:t> </a:t>
                      </a:r>
                      <a:br>
                        <a:rPr lang="tr-TR" sz="1200" dirty="0">
                          <a:effectLst/>
                          <a:latin typeface="Calibri" panose="020F0502020204030204" pitchFamily="34" charset="0"/>
                        </a:rPr>
                      </a:br>
                      <a:r>
                        <a:rPr lang="tr-TR" sz="1200" b="1" dirty="0">
                          <a:effectLst/>
                          <a:latin typeface="Calibri" panose="020F0502020204030204" pitchFamily="34" charset="0"/>
                        </a:rPr>
                        <a:t> </a:t>
                      </a:r>
                      <a:endParaRPr lang="tr-TR" dirty="0">
                        <a:effectLst/>
                      </a:endParaRPr>
                    </a:p>
                  </a:txBody>
                  <a:tcPr marL="66675" marR="57150" marT="4382"/>
                </a:tc>
                <a:tc>
                  <a:txBody>
                    <a:bodyPr/>
                    <a:lstStyle/>
                    <a:p>
                      <a:pPr fontAlgn="t"/>
                      <a:r>
                        <a:rPr lang="tr-TR" sz="1200" b="1" kern="1200" noProof="0" dirty="0" err="1">
                          <a:solidFill>
                            <a:srgbClr val="000000"/>
                          </a:solidFill>
                          <a:effectLst/>
                          <a:latin typeface="Calibri" panose="020F0502020204030204" pitchFamily="34" charset="0"/>
                          <a:ea typeface="+mn-ea"/>
                          <a:cs typeface="+mn-cs"/>
                        </a:rPr>
                        <a:t>Beginner</a:t>
                      </a:r>
                      <a:br>
                        <a:rPr lang="tr-TR" sz="1100" dirty="0">
                          <a:effectLst/>
                          <a:latin typeface="Calibri" panose="020F0502020204030204" pitchFamily="34" charset="0"/>
                        </a:rPr>
                      </a:br>
                      <a:r>
                        <a:rPr lang="tr-TR" sz="1200" b="1" dirty="0">
                          <a:effectLst/>
                          <a:latin typeface="Calibri" panose="020F0502020204030204" pitchFamily="34" charset="0"/>
                        </a:rPr>
                        <a:t> </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Elementary</a:t>
                      </a:r>
                      <a:br>
                        <a:rPr lang="tr-TR" sz="1100" dirty="0">
                          <a:effectLst/>
                          <a:latin typeface="Calibri" panose="020F0502020204030204" pitchFamily="34" charset="0"/>
                        </a:rPr>
                      </a:br>
                      <a:r>
                        <a:rPr lang="tr-TR" sz="1200" b="1" dirty="0">
                          <a:effectLst/>
                          <a:latin typeface="Calibri" panose="020F0502020204030204" pitchFamily="34" charset="0"/>
                        </a:rPr>
                        <a:t> </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Pre-intermediate</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Intermediate</a:t>
                      </a:r>
                      <a:r>
                        <a:rPr lang="tr-TR" sz="1200" b="1" dirty="0">
                          <a:solidFill>
                            <a:srgbClr val="000000"/>
                          </a:solidFill>
                          <a:effectLst/>
                          <a:latin typeface="Calibri" panose="020F0502020204030204" pitchFamily="34" charset="0"/>
                        </a:rPr>
                        <a:t> </a:t>
                      </a:r>
                      <a:endParaRPr lang="tr-TR" dirty="0">
                        <a:effectLst/>
                      </a:endParaRPr>
                    </a:p>
                  </a:txBody>
                  <a:tcPr marL="66675" marR="57150" marT="4382"/>
                </a:tc>
                <a:extLst>
                  <a:ext uri="{0D108BD9-81ED-4DB2-BD59-A6C34878D82A}">
                    <a16:rowId xmlns:a16="http://schemas.microsoft.com/office/drawing/2014/main" val="3479047691"/>
                  </a:ext>
                </a:extLst>
              </a:tr>
              <a:tr h="439886">
                <a:tc>
                  <a:txBody>
                    <a:bodyPr/>
                    <a:lstStyle/>
                    <a:p>
                      <a:pPr fontAlgn="t"/>
                      <a:r>
                        <a:rPr lang="tr-TR" sz="1200" b="1">
                          <a:solidFill>
                            <a:srgbClr val="000000"/>
                          </a:solidFill>
                          <a:effectLst/>
                          <a:latin typeface="Calibri" panose="020F0502020204030204" pitchFamily="34" charset="0"/>
                        </a:rPr>
                        <a:t>2. kur</a:t>
                      </a:r>
                      <a:endParaRPr lang="tr-TR">
                        <a:effectLst/>
                      </a:endParaRPr>
                    </a:p>
                  </a:txBody>
                  <a:tcPr marL="66675" marR="57150" marT="4382"/>
                </a:tc>
                <a:tc>
                  <a:txBody>
                    <a:bodyPr/>
                    <a:lstStyle/>
                    <a:p>
                      <a:pPr fontAlgn="t"/>
                      <a:r>
                        <a:rPr lang="tr-TR" sz="1200" b="1">
                          <a:solidFill>
                            <a:srgbClr val="000000"/>
                          </a:solidFill>
                          <a:effectLst/>
                          <a:latin typeface="Calibri" panose="020F0502020204030204" pitchFamily="34" charset="0"/>
                        </a:rPr>
                        <a:t>7</a:t>
                      </a:r>
                      <a:endParaRPr lang="tr-TR">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Elementary</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Pre-intermediate</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Intermediate</a:t>
                      </a:r>
                      <a:r>
                        <a:rPr lang="tr-TR" sz="1200" b="1" dirty="0">
                          <a:solidFill>
                            <a:srgbClr val="000000"/>
                          </a:solidFill>
                          <a:effectLst/>
                          <a:latin typeface="Calibri" panose="020F0502020204030204" pitchFamily="34" charset="0"/>
                        </a:rPr>
                        <a:t> </a:t>
                      </a:r>
                      <a:endParaRPr lang="tr-TR" sz="1200" dirty="0">
                        <a:effectLst/>
                      </a:endParaRPr>
                    </a:p>
                  </a:txBody>
                  <a:tcPr marL="66675" marR="57150" marT="4382"/>
                </a:tc>
                <a:tc>
                  <a:txBody>
                    <a:bodyPr/>
                    <a:lstStyle/>
                    <a:p>
                      <a:pPr fontAlgn="t"/>
                      <a:endParaRPr lang="tr-TR" dirty="0">
                        <a:effectLst/>
                      </a:endParaRPr>
                    </a:p>
                  </a:txBody>
                  <a:tcPr marL="66675" marR="57150" marT="4382"/>
                </a:tc>
                <a:extLst>
                  <a:ext uri="{0D108BD9-81ED-4DB2-BD59-A6C34878D82A}">
                    <a16:rowId xmlns:a16="http://schemas.microsoft.com/office/drawing/2014/main" val="2587943076"/>
                  </a:ext>
                </a:extLst>
              </a:tr>
              <a:tr h="439886">
                <a:tc>
                  <a:txBody>
                    <a:bodyPr/>
                    <a:lstStyle/>
                    <a:p>
                      <a:pPr fontAlgn="t"/>
                      <a:r>
                        <a:rPr lang="tr-TR" sz="1200" b="1">
                          <a:solidFill>
                            <a:srgbClr val="000000"/>
                          </a:solidFill>
                          <a:effectLst/>
                          <a:latin typeface="Calibri" panose="020F0502020204030204" pitchFamily="34" charset="0"/>
                        </a:rPr>
                        <a:t>3. kur</a:t>
                      </a:r>
                      <a:endParaRPr lang="tr-TR">
                        <a:effectLst/>
                      </a:endParaRPr>
                    </a:p>
                  </a:txBody>
                  <a:tcPr marL="66675" marR="57150" marT="4382"/>
                </a:tc>
                <a:tc>
                  <a:txBody>
                    <a:bodyPr/>
                    <a:lstStyle/>
                    <a:p>
                      <a:pPr fontAlgn="t"/>
                      <a:r>
                        <a:rPr lang="tr-TR" sz="1200" b="1">
                          <a:solidFill>
                            <a:srgbClr val="000000"/>
                          </a:solidFill>
                          <a:effectLst/>
                          <a:latin typeface="Calibri" panose="020F0502020204030204" pitchFamily="34" charset="0"/>
                        </a:rPr>
                        <a:t>7</a:t>
                      </a:r>
                      <a:endParaRPr lang="tr-TR">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Pre-intermediate</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Intermediate</a:t>
                      </a:r>
                      <a:r>
                        <a:rPr lang="tr-TR" sz="1200" b="1" dirty="0">
                          <a:solidFill>
                            <a:srgbClr val="000000"/>
                          </a:solidFill>
                          <a:effectLst/>
                          <a:latin typeface="Calibri" panose="020F0502020204030204" pitchFamily="34" charset="0"/>
                        </a:rPr>
                        <a:t> </a:t>
                      </a:r>
                      <a:endParaRPr lang="tr-TR" sz="1200" dirty="0">
                        <a:effectLst/>
                      </a:endParaRPr>
                    </a:p>
                  </a:txBody>
                  <a:tcPr marL="66675" marR="57150" marT="4382"/>
                </a:tc>
                <a:tc>
                  <a:txBody>
                    <a:bodyPr/>
                    <a:lstStyle/>
                    <a:p>
                      <a:pPr fontAlgn="t"/>
                      <a:endParaRPr lang="tr-TR" dirty="0">
                        <a:effectLst/>
                      </a:endParaRPr>
                    </a:p>
                  </a:txBody>
                  <a:tcPr marL="66675" marR="57150" marT="4382"/>
                </a:tc>
                <a:tc>
                  <a:txBody>
                    <a:bodyPr/>
                    <a:lstStyle/>
                    <a:p>
                      <a:pPr fontAlgn="t"/>
                      <a:endParaRPr lang="tr-TR" dirty="0">
                        <a:effectLst/>
                      </a:endParaRPr>
                    </a:p>
                  </a:txBody>
                  <a:tcPr marL="66675" marR="57150" marT="4382"/>
                </a:tc>
                <a:extLst>
                  <a:ext uri="{0D108BD9-81ED-4DB2-BD59-A6C34878D82A}">
                    <a16:rowId xmlns:a16="http://schemas.microsoft.com/office/drawing/2014/main" val="585661510"/>
                  </a:ext>
                </a:extLst>
              </a:tr>
              <a:tr h="392263">
                <a:tc>
                  <a:txBody>
                    <a:bodyPr/>
                    <a:lstStyle/>
                    <a:p>
                      <a:pPr fontAlgn="t"/>
                      <a:r>
                        <a:rPr lang="tr-TR" sz="1200" b="1">
                          <a:solidFill>
                            <a:srgbClr val="000000"/>
                          </a:solidFill>
                          <a:effectLst/>
                          <a:latin typeface="Calibri" panose="020F0502020204030204" pitchFamily="34" charset="0"/>
                        </a:rPr>
                        <a:t>4. kur</a:t>
                      </a:r>
                      <a:endParaRPr lang="tr-TR">
                        <a:effectLst/>
                      </a:endParaRPr>
                    </a:p>
                  </a:txBody>
                  <a:tcPr marL="66675" marR="57150" marT="4382"/>
                </a:tc>
                <a:tc>
                  <a:txBody>
                    <a:bodyPr/>
                    <a:lstStyle/>
                    <a:p>
                      <a:pPr fontAlgn="t"/>
                      <a:r>
                        <a:rPr lang="tr-TR" sz="1200" b="1" dirty="0">
                          <a:solidFill>
                            <a:srgbClr val="000000"/>
                          </a:solidFill>
                          <a:effectLst/>
                          <a:latin typeface="Calibri" panose="020F0502020204030204" pitchFamily="34" charset="0"/>
                        </a:rPr>
                        <a:t>7</a:t>
                      </a:r>
                      <a:endParaRPr lang="tr-TR" dirty="0">
                        <a:effectLst/>
                      </a:endParaRPr>
                    </a:p>
                  </a:txBody>
                  <a:tcPr marL="66675" marR="57150" marT="4382"/>
                </a:tc>
                <a:tc>
                  <a:txBody>
                    <a:bodyPr/>
                    <a:lstStyle/>
                    <a:p>
                      <a:pPr fontAlgn="t"/>
                      <a:r>
                        <a:rPr lang="tr-TR" sz="1200" b="1" dirty="0" err="1">
                          <a:solidFill>
                            <a:srgbClr val="000000"/>
                          </a:solidFill>
                          <a:effectLst/>
                          <a:latin typeface="Calibri" panose="020F0502020204030204" pitchFamily="34" charset="0"/>
                        </a:rPr>
                        <a:t>Intermediate</a:t>
                      </a:r>
                      <a:r>
                        <a:rPr lang="tr-TR" sz="1200" b="1" dirty="0">
                          <a:solidFill>
                            <a:srgbClr val="000000"/>
                          </a:solidFill>
                          <a:effectLst/>
                          <a:latin typeface="Calibri" panose="020F0502020204030204" pitchFamily="34" charset="0"/>
                        </a:rPr>
                        <a:t> </a:t>
                      </a:r>
                      <a:endParaRPr lang="tr-TR" sz="1200" dirty="0">
                        <a:effectLst/>
                      </a:endParaRPr>
                    </a:p>
                  </a:txBody>
                  <a:tcPr marL="66675" marR="57150" marT="4382"/>
                </a:tc>
                <a:tc>
                  <a:txBody>
                    <a:bodyPr/>
                    <a:lstStyle/>
                    <a:p>
                      <a:pPr fontAlgn="t"/>
                      <a:endParaRPr lang="tr-TR" dirty="0">
                        <a:effectLst/>
                      </a:endParaRPr>
                    </a:p>
                  </a:txBody>
                  <a:tcPr marL="66675" marR="57150" marT="4382"/>
                </a:tc>
                <a:tc>
                  <a:txBody>
                    <a:bodyPr/>
                    <a:lstStyle/>
                    <a:p>
                      <a:pPr fontAlgn="t"/>
                      <a:endParaRPr lang="tr-TR" dirty="0">
                        <a:effectLst/>
                      </a:endParaRPr>
                    </a:p>
                  </a:txBody>
                  <a:tcPr marL="66675" marR="57150" marT="4382"/>
                </a:tc>
                <a:tc>
                  <a:txBody>
                    <a:bodyPr/>
                    <a:lstStyle/>
                    <a:p>
                      <a:pPr fontAlgn="t"/>
                      <a:r>
                        <a:rPr lang="tr-TR" sz="1100" dirty="0">
                          <a:effectLst/>
                          <a:latin typeface="Calibri" panose="020F0502020204030204" pitchFamily="34" charset="0"/>
                        </a:rPr>
                        <a:t> </a:t>
                      </a:r>
                      <a:endParaRPr lang="tr-TR" dirty="0">
                        <a:effectLst/>
                      </a:endParaRPr>
                    </a:p>
                  </a:txBody>
                  <a:tcPr marL="66675" marR="57150" marT="4382"/>
                </a:tc>
                <a:extLst>
                  <a:ext uri="{0D108BD9-81ED-4DB2-BD59-A6C34878D82A}">
                    <a16:rowId xmlns:a16="http://schemas.microsoft.com/office/drawing/2014/main" val="1644797777"/>
                  </a:ext>
                </a:extLst>
              </a:tr>
            </a:tbl>
          </a:graphicData>
        </a:graphic>
      </p:graphicFrame>
      <p:pic>
        <p:nvPicPr>
          <p:cNvPr id="5" name="Resim 4"/>
          <p:cNvPicPr>
            <a:picLocks noChangeAspect="1"/>
          </p:cNvPicPr>
          <p:nvPr/>
        </p:nvPicPr>
        <p:blipFill>
          <a:blip r:embed="rId2"/>
          <a:stretch>
            <a:fillRect/>
          </a:stretch>
        </p:blipFill>
        <p:spPr>
          <a:xfrm>
            <a:off x="0" y="0"/>
            <a:ext cx="1877731" cy="6858594"/>
          </a:xfrm>
          <a:prstGeom prst="rect">
            <a:avLst/>
          </a:prstGeom>
        </p:spPr>
      </p:pic>
    </p:spTree>
    <p:extLst>
      <p:ext uri="{BB962C8B-B14F-4D97-AF65-F5344CB8AC3E}">
        <p14:creationId xmlns:p14="http://schemas.microsoft.com/office/powerpoint/2010/main" val="50066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67F6A13D-0085-4F0D-9DE2-22313B78D2E4}"/>
              </a:ext>
            </a:extLst>
          </p:cNvPr>
          <p:cNvSpPr>
            <a:spLocks noGrp="1"/>
          </p:cNvSpPr>
          <p:nvPr>
            <p:ph type="ctrTitle"/>
          </p:nvPr>
        </p:nvSpPr>
        <p:spPr>
          <a:xfrm>
            <a:off x="2546813" y="365611"/>
            <a:ext cx="9188930" cy="5491566"/>
          </a:xfrm>
        </p:spPr>
        <p:txBody>
          <a:bodyPr>
            <a:noAutofit/>
          </a:bodyPr>
          <a:lstStyle/>
          <a:p>
            <a:br>
              <a:rPr lang="tr-TR" sz="3000" b="1" u="sng" dirty="0"/>
            </a:br>
            <a:br>
              <a:rPr lang="tr-TR" sz="3000" b="1" u="sng" dirty="0"/>
            </a:br>
            <a:endParaRPr lang="tr-TR" sz="3000" dirty="0">
              <a:solidFill>
                <a:schemeClr val="accent1">
                  <a:lumMod val="60000"/>
                  <a:lumOff val="40000"/>
                </a:schemeClr>
              </a:solidFill>
              <a:latin typeface="Arial Black" panose="020B0A04020102020204" pitchFamily="34" charset="0"/>
            </a:endParaRPr>
          </a:p>
        </p:txBody>
      </p:sp>
      <p:grpSp>
        <p:nvGrpSpPr>
          <p:cNvPr id="4" name="Grup 3">
            <a:extLst>
              <a:ext uri="{FF2B5EF4-FFF2-40B4-BE49-F238E27FC236}">
                <a16:creationId xmlns:a16="http://schemas.microsoft.com/office/drawing/2014/main" id="{FBC7BA36-F13C-436A-B5F8-D48E189F9D86}"/>
              </a:ext>
            </a:extLst>
          </p:cNvPr>
          <p:cNvGrpSpPr/>
          <p:nvPr/>
        </p:nvGrpSpPr>
        <p:grpSpPr>
          <a:xfrm>
            <a:off x="-1" y="0"/>
            <a:ext cx="1875225" cy="6858000"/>
            <a:chOff x="-1" y="0"/>
            <a:chExt cx="1875225" cy="6858000"/>
          </a:xfrm>
        </p:grpSpPr>
        <p:sp>
          <p:nvSpPr>
            <p:cNvPr id="6" name="Dikdörtgen 5">
              <a:extLst>
                <a:ext uri="{FF2B5EF4-FFF2-40B4-BE49-F238E27FC236}">
                  <a16:creationId xmlns:a16="http://schemas.microsoft.com/office/drawing/2014/main" id="{F1FF0FB4-7EFD-4030-8D03-A9BC45D597EC}"/>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C036272A-A96C-4E1F-8587-4DC39631045B}"/>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3031D332-89FE-4F11-8BC8-AB5EA9170A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9" name="Grup 8">
              <a:extLst>
                <a:ext uri="{FF2B5EF4-FFF2-40B4-BE49-F238E27FC236}">
                  <a16:creationId xmlns:a16="http://schemas.microsoft.com/office/drawing/2014/main" id="{EE7384E9-2B1D-41E0-82E5-CB8655388E95}"/>
                </a:ext>
              </a:extLst>
            </p:cNvPr>
            <p:cNvGrpSpPr/>
            <p:nvPr/>
          </p:nvGrpSpPr>
          <p:grpSpPr>
            <a:xfrm>
              <a:off x="253998" y="6377382"/>
              <a:ext cx="1308103" cy="184666"/>
              <a:chOff x="3782160" y="6472628"/>
              <a:chExt cx="1954945" cy="275981"/>
            </a:xfrm>
          </p:grpSpPr>
          <p:pic>
            <p:nvPicPr>
              <p:cNvPr id="10" name="Resim 9">
                <a:extLst>
                  <a:ext uri="{FF2B5EF4-FFF2-40B4-BE49-F238E27FC236}">
                    <a16:creationId xmlns:a16="http://schemas.microsoft.com/office/drawing/2014/main" id="{BA72736D-787A-4C1E-ACF7-AFBDF47082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1" name="Metin kutusu 10">
                <a:extLst>
                  <a:ext uri="{FF2B5EF4-FFF2-40B4-BE49-F238E27FC236}">
                    <a16:creationId xmlns:a16="http://schemas.microsoft.com/office/drawing/2014/main" id="{A8E6CB2C-7F59-45BE-877F-7B9C553A01F4}"/>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pic>
        <p:nvPicPr>
          <p:cNvPr id="3" name="Resim 2">
            <a:extLst>
              <a:ext uri="{FF2B5EF4-FFF2-40B4-BE49-F238E27FC236}">
                <a16:creationId xmlns:a16="http://schemas.microsoft.com/office/drawing/2014/main" id="{8C727DD8-3A0F-4486-A47F-1A88DACAB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224" y="0"/>
            <a:ext cx="10316776" cy="6858000"/>
          </a:xfrm>
          <a:prstGeom prst="rect">
            <a:avLst/>
          </a:prstGeom>
        </p:spPr>
      </p:pic>
    </p:spTree>
    <p:extLst>
      <p:ext uri="{BB962C8B-B14F-4D97-AF65-F5344CB8AC3E}">
        <p14:creationId xmlns:p14="http://schemas.microsoft.com/office/powerpoint/2010/main" val="2314014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09891609-C663-4AFA-BA80-49F9708CD426}"/>
              </a:ext>
            </a:extLst>
          </p:cNvPr>
          <p:cNvPicPr>
            <a:picLocks noGrp="1" noChangeAspect="1"/>
          </p:cNvPicPr>
          <p:nvPr>
            <p:ph idx="1"/>
          </p:nvPr>
        </p:nvPicPr>
        <p:blipFill>
          <a:blip r:embed="rId2"/>
          <a:stretch>
            <a:fillRect/>
          </a:stretch>
        </p:blipFill>
        <p:spPr>
          <a:xfrm>
            <a:off x="1079862" y="306847"/>
            <a:ext cx="11670005" cy="6551153"/>
          </a:xfrm>
        </p:spPr>
      </p:pic>
      <p:grpSp>
        <p:nvGrpSpPr>
          <p:cNvPr id="3" name="Grup 2">
            <a:extLst>
              <a:ext uri="{FF2B5EF4-FFF2-40B4-BE49-F238E27FC236}">
                <a16:creationId xmlns:a16="http://schemas.microsoft.com/office/drawing/2014/main" id="{4C253C08-1FE4-4794-84A6-82F21C4B4A44}"/>
              </a:ext>
            </a:extLst>
          </p:cNvPr>
          <p:cNvGrpSpPr/>
          <p:nvPr/>
        </p:nvGrpSpPr>
        <p:grpSpPr>
          <a:xfrm>
            <a:off x="-1" y="0"/>
            <a:ext cx="1875225" cy="6858000"/>
            <a:chOff x="-1" y="0"/>
            <a:chExt cx="1875225" cy="6858000"/>
          </a:xfrm>
        </p:grpSpPr>
        <p:sp>
          <p:nvSpPr>
            <p:cNvPr id="4" name="Dikdörtgen 3">
              <a:extLst>
                <a:ext uri="{FF2B5EF4-FFF2-40B4-BE49-F238E27FC236}">
                  <a16:creationId xmlns:a16="http://schemas.microsoft.com/office/drawing/2014/main" id="{78FAFE22-5F3D-4DB8-8AD7-3FD7D361EE5E}"/>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23CA210E-4818-42F4-84F4-BDCDE0099458}"/>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a:extLst>
                <a:ext uri="{FF2B5EF4-FFF2-40B4-BE49-F238E27FC236}">
                  <a16:creationId xmlns:a16="http://schemas.microsoft.com/office/drawing/2014/main" id="{71A37483-9023-4F03-B89F-C4EDC48F07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8" name="Grup 7">
              <a:extLst>
                <a:ext uri="{FF2B5EF4-FFF2-40B4-BE49-F238E27FC236}">
                  <a16:creationId xmlns:a16="http://schemas.microsoft.com/office/drawing/2014/main" id="{A1363D19-3C3F-4E38-B956-5BBCA874DE3F}"/>
                </a:ext>
              </a:extLst>
            </p:cNvPr>
            <p:cNvGrpSpPr/>
            <p:nvPr/>
          </p:nvGrpSpPr>
          <p:grpSpPr>
            <a:xfrm>
              <a:off x="253998" y="6377382"/>
              <a:ext cx="1308103" cy="184666"/>
              <a:chOff x="3782160" y="6472628"/>
              <a:chExt cx="1954945" cy="275981"/>
            </a:xfrm>
          </p:grpSpPr>
          <p:pic>
            <p:nvPicPr>
              <p:cNvPr id="9" name="Resim 8">
                <a:extLst>
                  <a:ext uri="{FF2B5EF4-FFF2-40B4-BE49-F238E27FC236}">
                    <a16:creationId xmlns:a16="http://schemas.microsoft.com/office/drawing/2014/main" id="{01F7ABC9-7823-420D-945A-9EEA78FEAC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0" name="Metin kutusu 9">
                <a:extLst>
                  <a:ext uri="{FF2B5EF4-FFF2-40B4-BE49-F238E27FC236}">
                    <a16:creationId xmlns:a16="http://schemas.microsoft.com/office/drawing/2014/main" id="{EB11404C-15E0-4B61-B2EA-6A68E24C0332}"/>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Tree>
    <p:extLst>
      <p:ext uri="{BB962C8B-B14F-4D97-AF65-F5344CB8AC3E}">
        <p14:creationId xmlns:p14="http://schemas.microsoft.com/office/powerpoint/2010/main" val="11233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4D55DE-4DC5-4363-A0C4-D49A4C3D03C9}"/>
              </a:ext>
            </a:extLst>
          </p:cNvPr>
          <p:cNvSpPr>
            <a:spLocks noGrp="1"/>
          </p:cNvSpPr>
          <p:nvPr>
            <p:ph type="ctrTitle"/>
          </p:nvPr>
        </p:nvSpPr>
        <p:spPr>
          <a:xfrm>
            <a:off x="1100050" y="309716"/>
            <a:ext cx="10329949" cy="3119284"/>
          </a:xfrm>
          <a:noFill/>
          <a:effectLst>
            <a:glow rad="12700">
              <a:schemeClr val="accent1">
                <a:alpha val="49000"/>
              </a:schemeClr>
            </a:glow>
            <a:softEdge rad="0"/>
          </a:effectLst>
          <a:scene3d>
            <a:camera prst="perspectiveFront"/>
            <a:lightRig rig="threePt" dir="t"/>
          </a:scene3d>
        </p:spPr>
        <p:txBody>
          <a:bodyPr>
            <a:normAutofit/>
            <a:scene3d>
              <a:camera prst="orthographicFront"/>
              <a:lightRig rig="threePt" dir="t"/>
            </a:scene3d>
            <a:sp3d extrusionH="57150">
              <a:bevelT w="38100" h="38100" prst="relaxedInset"/>
            </a:sp3d>
          </a:bodyPr>
          <a:lstStyle/>
          <a:p>
            <a:pPr algn="ctr"/>
            <a:br>
              <a:rPr lang="tr-TR" b="1" i="1" cap="none" dirty="0">
                <a:ln w="0"/>
                <a:solidFill>
                  <a:srgbClr val="0070C0"/>
                </a:solidFill>
                <a:effectLst>
                  <a:reflection blurRad="6350" stA="53000" endA="300" endPos="35500" dir="5400000" sy="-90000" algn="bl" rotWithShape="0"/>
                </a:effectLst>
                <a:latin typeface="Arial Black" panose="020B0A04020102020204" pitchFamily="34" charset="0"/>
              </a:rPr>
            </a:br>
            <a:endParaRPr lang="tr-TR" b="1" i="1" cap="none" dirty="0">
              <a:ln w="0"/>
              <a:solidFill>
                <a:srgbClr val="0070C0"/>
              </a:solidFill>
              <a:effectLst>
                <a:reflection blurRad="6350" stA="53000" endA="300" endPos="35500" dir="5400000" sy="-90000" algn="bl" rotWithShape="0"/>
              </a:effectLst>
              <a:latin typeface="Arial Black" panose="020B0A04020102020204" pitchFamily="34" charset="0"/>
            </a:endParaRPr>
          </a:p>
        </p:txBody>
      </p:sp>
      <p:sp>
        <p:nvSpPr>
          <p:cNvPr id="6" name="Dikdörtgen 5">
            <a:extLst>
              <a:ext uri="{FF2B5EF4-FFF2-40B4-BE49-F238E27FC236}">
                <a16:creationId xmlns:a16="http://schemas.microsoft.com/office/drawing/2014/main" id="{0F6AD39B-87E2-424F-ABDB-62B640F8B547}"/>
              </a:ext>
            </a:extLst>
          </p:cNvPr>
          <p:cNvSpPr/>
          <p:nvPr/>
        </p:nvSpPr>
        <p:spPr>
          <a:xfrm>
            <a:off x="2344417" y="588407"/>
            <a:ext cx="8905220" cy="584775"/>
          </a:xfrm>
          <a:prstGeom prst="rect">
            <a:avLst/>
          </a:prstGeom>
        </p:spPr>
        <p:txBody>
          <a:bodyPr wrap="square">
            <a:spAutoFit/>
          </a:bodyPr>
          <a:lstStyle/>
          <a:p>
            <a:pPr algn="just">
              <a:spcAft>
                <a:spcPts val="0"/>
              </a:spcAft>
            </a:pPr>
            <a:r>
              <a:rPr lang="tr-TR" sz="3200" dirty="0">
                <a:ln w="0"/>
                <a:solidFill>
                  <a:srgbClr val="0070C0"/>
                </a:solidFill>
                <a:effectLst>
                  <a:reflection blurRad="6350" stA="53000" endA="300" endPos="35500" dir="5400000" sy="-90000" algn="bl" rotWithShape="0"/>
                </a:effectLst>
                <a:latin typeface="Arial Black" panose="020B0A04020102020204" pitchFamily="34" charset="0"/>
              </a:rPr>
              <a:t>VİZYON </a:t>
            </a:r>
            <a:endParaRPr lang="tr-TR" sz="3000" dirty="0"/>
          </a:p>
        </p:txBody>
      </p:sp>
      <p:grpSp>
        <p:nvGrpSpPr>
          <p:cNvPr id="5" name="Grup 4">
            <a:extLst>
              <a:ext uri="{FF2B5EF4-FFF2-40B4-BE49-F238E27FC236}">
                <a16:creationId xmlns:a16="http://schemas.microsoft.com/office/drawing/2014/main" id="{67475393-F1C5-4931-AEAD-F2AEEBC033DE}"/>
              </a:ext>
            </a:extLst>
          </p:cNvPr>
          <p:cNvGrpSpPr/>
          <p:nvPr/>
        </p:nvGrpSpPr>
        <p:grpSpPr>
          <a:xfrm>
            <a:off x="-1" y="0"/>
            <a:ext cx="1875225" cy="6858000"/>
            <a:chOff x="-1" y="0"/>
            <a:chExt cx="1875225" cy="6858000"/>
          </a:xfrm>
        </p:grpSpPr>
        <p:sp>
          <p:nvSpPr>
            <p:cNvPr id="7" name="Dikdörtgen 6">
              <a:extLst>
                <a:ext uri="{FF2B5EF4-FFF2-40B4-BE49-F238E27FC236}">
                  <a16:creationId xmlns:a16="http://schemas.microsoft.com/office/drawing/2014/main" id="{2EEC16A3-5BEB-48F2-98D2-8FAD1E69F059}"/>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99DABDBA-956A-4F89-A0FF-C7B64155C3B2}"/>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2CC53158-CC26-45B9-A893-20E0C33062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0" name="Grup 9">
              <a:extLst>
                <a:ext uri="{FF2B5EF4-FFF2-40B4-BE49-F238E27FC236}">
                  <a16:creationId xmlns:a16="http://schemas.microsoft.com/office/drawing/2014/main" id="{436D4499-4354-4E22-900C-5AE698DAA693}"/>
                </a:ext>
              </a:extLst>
            </p:cNvPr>
            <p:cNvGrpSpPr/>
            <p:nvPr/>
          </p:nvGrpSpPr>
          <p:grpSpPr>
            <a:xfrm>
              <a:off x="253998" y="6377382"/>
              <a:ext cx="1308103" cy="184666"/>
              <a:chOff x="3782160" y="6472628"/>
              <a:chExt cx="1954945" cy="275981"/>
            </a:xfrm>
          </p:grpSpPr>
          <p:pic>
            <p:nvPicPr>
              <p:cNvPr id="11" name="Resim 10">
                <a:extLst>
                  <a:ext uri="{FF2B5EF4-FFF2-40B4-BE49-F238E27FC236}">
                    <a16:creationId xmlns:a16="http://schemas.microsoft.com/office/drawing/2014/main" id="{F139440A-042C-44D6-9A95-C7A8FBAA8D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2" name="Metin kutusu 11">
                <a:extLst>
                  <a:ext uri="{FF2B5EF4-FFF2-40B4-BE49-F238E27FC236}">
                    <a16:creationId xmlns:a16="http://schemas.microsoft.com/office/drawing/2014/main" id="{E95D3EA7-532A-4236-8D77-D8C90FF1CAB0}"/>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
        <p:nvSpPr>
          <p:cNvPr id="3" name="Dikdörtgen 2">
            <a:extLst>
              <a:ext uri="{FF2B5EF4-FFF2-40B4-BE49-F238E27FC236}">
                <a16:creationId xmlns:a16="http://schemas.microsoft.com/office/drawing/2014/main" id="{01DA00D9-00D5-4628-97DE-4A74FA2E3058}"/>
              </a:ext>
            </a:extLst>
          </p:cNvPr>
          <p:cNvSpPr/>
          <p:nvPr/>
        </p:nvSpPr>
        <p:spPr>
          <a:xfrm>
            <a:off x="1875225" y="1720840"/>
            <a:ext cx="9846512" cy="3939540"/>
          </a:xfrm>
          <a:prstGeom prst="rect">
            <a:avLst/>
          </a:prstGeom>
        </p:spPr>
        <p:txBody>
          <a:bodyPr wrap="square">
            <a:spAutoFit/>
          </a:bodyPr>
          <a:lstStyle/>
          <a:p>
            <a:pPr algn="just"/>
            <a:r>
              <a:rPr lang="tr-TR" sz="2500" dirty="0">
                <a:solidFill>
                  <a:srgbClr val="000000"/>
                </a:solidFill>
              </a:rPr>
              <a:t>Atatürk ilkeleri ışığında çağdaş, yaratıcı, özgün, yenilikçi, girişimci, bilimsel donanımlara ve niteliklere sahip öğrenciler yetiştirmektir. Üniversitemiz yüksekokulu olarak benimsediğimiz diğer bir önemli vizyon ise uluslararası standartlarda dil eğitimi vermek ve öğrencilerimizin özellikle bilim ve teknoloji ve savunma alanlarında edindikleri dil becerilerini aktif olarak kullanmalarına katkıda bulunmaktır. Bu sayede öğrencilerimizin ufukları gelişecek, öğrencilerimiz uluslararası ilişkiler kurabilecek, alanlarıyla ilgili gelişmeleri yakından takip edecek ve kaliteyi arttıracaklardır.</a:t>
            </a:r>
            <a:endParaRPr lang="tr-TR" sz="2500" dirty="0"/>
          </a:p>
        </p:txBody>
      </p:sp>
    </p:spTree>
    <p:extLst>
      <p:ext uri="{BB962C8B-B14F-4D97-AF65-F5344CB8AC3E}">
        <p14:creationId xmlns:p14="http://schemas.microsoft.com/office/powerpoint/2010/main" val="98796342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3BE36953-8163-4019-B67E-DEBFBF15EC01}"/>
              </a:ext>
            </a:extLst>
          </p:cNvPr>
          <p:cNvGrpSpPr/>
          <p:nvPr/>
        </p:nvGrpSpPr>
        <p:grpSpPr>
          <a:xfrm>
            <a:off x="-1" y="0"/>
            <a:ext cx="1875225" cy="6858000"/>
            <a:chOff x="-1" y="0"/>
            <a:chExt cx="1875225" cy="6858000"/>
          </a:xfrm>
        </p:grpSpPr>
        <p:sp>
          <p:nvSpPr>
            <p:cNvPr id="5" name="Dikdörtgen 4">
              <a:extLst>
                <a:ext uri="{FF2B5EF4-FFF2-40B4-BE49-F238E27FC236}">
                  <a16:creationId xmlns:a16="http://schemas.microsoft.com/office/drawing/2014/main" id="{E560F077-4AA4-40EB-AAF4-64C808020004}"/>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B262D098-0109-472E-ACA9-9E628569F6EC}"/>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E411CE10-7DCC-4876-95DD-30D4DEAC6F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0" name="Grup 9">
              <a:extLst>
                <a:ext uri="{FF2B5EF4-FFF2-40B4-BE49-F238E27FC236}">
                  <a16:creationId xmlns:a16="http://schemas.microsoft.com/office/drawing/2014/main" id="{CBA723B6-404F-42EB-B738-21170DA2C90D}"/>
                </a:ext>
              </a:extLst>
            </p:cNvPr>
            <p:cNvGrpSpPr/>
            <p:nvPr/>
          </p:nvGrpSpPr>
          <p:grpSpPr>
            <a:xfrm>
              <a:off x="253998" y="6377382"/>
              <a:ext cx="1308103" cy="184666"/>
              <a:chOff x="3782160" y="6472628"/>
              <a:chExt cx="1954945" cy="275981"/>
            </a:xfrm>
          </p:grpSpPr>
          <p:pic>
            <p:nvPicPr>
              <p:cNvPr id="11" name="Resim 10">
                <a:extLst>
                  <a:ext uri="{FF2B5EF4-FFF2-40B4-BE49-F238E27FC236}">
                    <a16:creationId xmlns:a16="http://schemas.microsoft.com/office/drawing/2014/main" id="{13469574-CC7A-4DEB-B37D-9A776750E6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2" name="Metin kutusu 11">
                <a:extLst>
                  <a:ext uri="{FF2B5EF4-FFF2-40B4-BE49-F238E27FC236}">
                    <a16:creationId xmlns:a16="http://schemas.microsoft.com/office/drawing/2014/main" id="{71035F58-CE20-454F-9286-C8F1BC47F01A}"/>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
        <p:nvSpPr>
          <p:cNvPr id="2" name="Dikdörtgen 1">
            <a:extLst>
              <a:ext uri="{FF2B5EF4-FFF2-40B4-BE49-F238E27FC236}">
                <a16:creationId xmlns:a16="http://schemas.microsoft.com/office/drawing/2014/main" id="{1E5E13D7-ED35-4E6E-B5AA-92FFB6320463}"/>
              </a:ext>
            </a:extLst>
          </p:cNvPr>
          <p:cNvSpPr/>
          <p:nvPr/>
        </p:nvSpPr>
        <p:spPr>
          <a:xfrm>
            <a:off x="2627918" y="476907"/>
            <a:ext cx="2006703" cy="584775"/>
          </a:xfrm>
          <a:prstGeom prst="rect">
            <a:avLst/>
          </a:prstGeom>
        </p:spPr>
        <p:txBody>
          <a:bodyPr wrap="none">
            <a:spAutoFit/>
          </a:bodyPr>
          <a:lstStyle/>
          <a:p>
            <a:r>
              <a:rPr lang="tr-TR" sz="3200" dirty="0">
                <a:ln w="0"/>
                <a:solidFill>
                  <a:srgbClr val="0070C0"/>
                </a:solidFill>
                <a:effectLst>
                  <a:reflection blurRad="6350" stA="53000" endA="300" endPos="35500" dir="5400000" sy="-90000" algn="bl" rotWithShape="0"/>
                </a:effectLst>
                <a:latin typeface="Arial Black" panose="020B0A04020102020204" pitchFamily="34" charset="0"/>
              </a:rPr>
              <a:t>MİSYON</a:t>
            </a:r>
            <a:endParaRPr lang="tr-TR" sz="3200" dirty="0"/>
          </a:p>
        </p:txBody>
      </p:sp>
      <p:sp>
        <p:nvSpPr>
          <p:cNvPr id="3" name="Dikdörtgen 2">
            <a:extLst>
              <a:ext uri="{FF2B5EF4-FFF2-40B4-BE49-F238E27FC236}">
                <a16:creationId xmlns:a16="http://schemas.microsoft.com/office/drawing/2014/main" id="{345DFCBD-0398-4749-9265-816A86177437}"/>
              </a:ext>
            </a:extLst>
          </p:cNvPr>
          <p:cNvSpPr/>
          <p:nvPr/>
        </p:nvSpPr>
        <p:spPr>
          <a:xfrm>
            <a:off x="1875225" y="1421174"/>
            <a:ext cx="9949009" cy="3046988"/>
          </a:xfrm>
          <a:prstGeom prst="rect">
            <a:avLst/>
          </a:prstGeom>
        </p:spPr>
        <p:txBody>
          <a:bodyPr wrap="square">
            <a:spAutoFit/>
          </a:bodyPr>
          <a:lstStyle/>
          <a:p>
            <a:pPr algn="just"/>
            <a:r>
              <a:rPr lang="tr-TR" sz="3200" dirty="0"/>
              <a:t>Gelecekte ülkemizde söz sahibi olacak öğrencilerimize dil becerilerini kazandırmak, öğrencilerimizi hem ulusal hem de uluslararası düzeyde rekabet gücüne sahip bireyler olarak yetiştirmek ve her dil becerisini istenen seviyede kullanabilen öğrenciler yetiştirmeyi sağlamaktır.</a:t>
            </a:r>
          </a:p>
        </p:txBody>
      </p:sp>
    </p:spTree>
    <p:extLst>
      <p:ext uri="{BB962C8B-B14F-4D97-AF65-F5344CB8AC3E}">
        <p14:creationId xmlns:p14="http://schemas.microsoft.com/office/powerpoint/2010/main" val="83655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4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2D7F1DD5-187E-4D9A-9717-E5E53FB76AD9}"/>
              </a:ext>
            </a:extLst>
          </p:cNvPr>
          <p:cNvGrpSpPr/>
          <p:nvPr/>
        </p:nvGrpSpPr>
        <p:grpSpPr>
          <a:xfrm>
            <a:off x="-1" y="0"/>
            <a:ext cx="1875225" cy="6858000"/>
            <a:chOff x="-1" y="0"/>
            <a:chExt cx="1875225" cy="6858000"/>
          </a:xfrm>
        </p:grpSpPr>
        <p:sp>
          <p:nvSpPr>
            <p:cNvPr id="7" name="Dikdörtgen 6">
              <a:extLst>
                <a:ext uri="{FF2B5EF4-FFF2-40B4-BE49-F238E27FC236}">
                  <a16:creationId xmlns:a16="http://schemas.microsoft.com/office/drawing/2014/main" id="{AD915D89-5EC7-4E11-ADF2-8DC30819F6C1}"/>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89E897F7-7A36-4A4F-9139-B63AA1A0DAF5}"/>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E678BD79-5D39-4F32-ACAC-FC01852766D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0" name="Grup 9">
              <a:extLst>
                <a:ext uri="{FF2B5EF4-FFF2-40B4-BE49-F238E27FC236}">
                  <a16:creationId xmlns:a16="http://schemas.microsoft.com/office/drawing/2014/main" id="{0211AE43-4435-4300-AEE4-56F147C49D13}"/>
                </a:ext>
              </a:extLst>
            </p:cNvPr>
            <p:cNvGrpSpPr/>
            <p:nvPr/>
          </p:nvGrpSpPr>
          <p:grpSpPr>
            <a:xfrm>
              <a:off x="253998" y="6377382"/>
              <a:ext cx="1308103" cy="184666"/>
              <a:chOff x="3782160" y="6472628"/>
              <a:chExt cx="1954945" cy="275981"/>
            </a:xfrm>
          </p:grpSpPr>
          <p:pic>
            <p:nvPicPr>
              <p:cNvPr id="11" name="Resim 10">
                <a:extLst>
                  <a:ext uri="{FF2B5EF4-FFF2-40B4-BE49-F238E27FC236}">
                    <a16:creationId xmlns:a16="http://schemas.microsoft.com/office/drawing/2014/main" id="{747F9974-1E33-44DB-8C6D-F276BB53C7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12" name="Metin kutusu 11">
                <a:extLst>
                  <a:ext uri="{FF2B5EF4-FFF2-40B4-BE49-F238E27FC236}">
                    <a16:creationId xmlns:a16="http://schemas.microsoft.com/office/drawing/2014/main" id="{729AE154-4A2E-4D4E-8412-935F392B79EE}"/>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
        <p:nvSpPr>
          <p:cNvPr id="2" name="Dikdörtgen 1">
            <a:extLst>
              <a:ext uri="{FF2B5EF4-FFF2-40B4-BE49-F238E27FC236}">
                <a16:creationId xmlns:a16="http://schemas.microsoft.com/office/drawing/2014/main" id="{74AB6B54-65F8-47E6-A237-4412C2555339}"/>
              </a:ext>
            </a:extLst>
          </p:cNvPr>
          <p:cNvSpPr/>
          <p:nvPr/>
        </p:nvSpPr>
        <p:spPr>
          <a:xfrm>
            <a:off x="2255519" y="253197"/>
            <a:ext cx="4588193" cy="954107"/>
          </a:xfrm>
          <a:prstGeom prst="rect">
            <a:avLst/>
          </a:prstGeom>
        </p:spPr>
        <p:txBody>
          <a:bodyPr wrap="square">
            <a:spAutoFit/>
          </a:bodyPr>
          <a:lstStyle/>
          <a:p>
            <a:br>
              <a:rPr lang="tr-TR" dirty="0">
                <a:ln w="0"/>
                <a:solidFill>
                  <a:srgbClr val="0070C0"/>
                </a:solidFill>
                <a:effectLst>
                  <a:reflection blurRad="6350" stA="53000" endA="300" endPos="35500" dir="5400000" sy="-90000" algn="bl" rotWithShape="0"/>
                </a:effectLst>
                <a:latin typeface="Arial Black" panose="020B0A04020102020204" pitchFamily="34" charset="0"/>
              </a:rPr>
            </a:br>
            <a:br>
              <a:rPr lang="tr-TR" dirty="0"/>
            </a:br>
            <a:endParaRPr lang="tr-TR" sz="2000" dirty="0">
              <a:solidFill>
                <a:schemeClr val="accent1">
                  <a:lumMod val="60000"/>
                  <a:lumOff val="40000"/>
                </a:schemeClr>
              </a:solidFill>
              <a:latin typeface="Arial Black" panose="020B0A04020102020204" pitchFamily="34" charset="0"/>
            </a:endParaRPr>
          </a:p>
        </p:txBody>
      </p:sp>
      <p:sp>
        <p:nvSpPr>
          <p:cNvPr id="6" name="Unvan 5">
            <a:extLst>
              <a:ext uri="{FF2B5EF4-FFF2-40B4-BE49-F238E27FC236}">
                <a16:creationId xmlns:a16="http://schemas.microsoft.com/office/drawing/2014/main" id="{98F87CC5-EC17-4ED4-B6BD-F7125420D68E}"/>
              </a:ext>
            </a:extLst>
          </p:cNvPr>
          <p:cNvSpPr>
            <a:spLocks noGrp="1"/>
          </p:cNvSpPr>
          <p:nvPr>
            <p:ph type="ctrTitle"/>
          </p:nvPr>
        </p:nvSpPr>
        <p:spPr>
          <a:xfrm>
            <a:off x="1878596" y="3429000"/>
            <a:ext cx="9562601" cy="2262781"/>
          </a:xfrm>
        </p:spPr>
        <p:txBody>
          <a:bodyPr>
            <a:noAutofit/>
          </a:bodyPr>
          <a:lstStyle/>
          <a:p>
            <a:r>
              <a:rPr lang="tr-TR" sz="2000" dirty="0"/>
              <a:t>• </a:t>
            </a:r>
            <a:r>
              <a:rPr lang="tr-TR" sz="2500" dirty="0"/>
              <a:t>Kur atlama modeliyle, sizlerin sürekli gelişimini sağlayan,</a:t>
            </a:r>
            <a:br>
              <a:rPr lang="tr-TR" sz="2500" dirty="0"/>
            </a:br>
            <a:r>
              <a:rPr lang="tr-TR" sz="2500" dirty="0"/>
              <a:t>• Seviye sınıflarıyla, sizlerin gerçek potansiyelini gözeten,</a:t>
            </a:r>
            <a:br>
              <a:rPr lang="tr-TR" sz="2500" dirty="0"/>
            </a:br>
            <a:r>
              <a:rPr lang="tr-TR" sz="2500" dirty="0"/>
              <a:t>• Kur içi değerlendirme yöntemiyle, sizlerin sadece sınav değil aynı zamanda süreç içi performansını dikkate alan,</a:t>
            </a:r>
            <a:br>
              <a:rPr lang="tr-TR" sz="2500" dirty="0"/>
            </a:br>
            <a:r>
              <a:rPr lang="tr-TR" sz="2500" dirty="0"/>
              <a:t>• Tekrar seviye sınıflarıyla, sizlerin eksik noktalarına yoğunlaşan,</a:t>
            </a:r>
            <a:br>
              <a:rPr lang="tr-TR" sz="2500" dirty="0"/>
            </a:br>
            <a:r>
              <a:rPr lang="tr-TR" sz="2500" dirty="0"/>
              <a:t>• Teknoloji destekli sınıf ve eğitim modeliyle, sizlerin dijital okuryazarlığını geliştirmesine fırsatlar sunan,</a:t>
            </a:r>
            <a:br>
              <a:rPr lang="tr-TR" sz="2500" dirty="0"/>
            </a:br>
            <a:r>
              <a:rPr lang="tr-TR" sz="2500" dirty="0"/>
              <a:t>• 21 YY. da sizlerin becerilerini geliştirmeyi hedefleyen bir anlayış sunmaktayız.</a:t>
            </a:r>
            <a:br>
              <a:rPr lang="tr-TR" sz="2500" dirty="0"/>
            </a:br>
            <a:endParaRPr lang="tr-TR" sz="2500" dirty="0"/>
          </a:p>
        </p:txBody>
      </p:sp>
      <p:sp>
        <p:nvSpPr>
          <p:cNvPr id="13" name="Dikdörtgen 12">
            <a:extLst>
              <a:ext uri="{FF2B5EF4-FFF2-40B4-BE49-F238E27FC236}">
                <a16:creationId xmlns:a16="http://schemas.microsoft.com/office/drawing/2014/main" id="{8685FCFE-F0E1-4E3D-B546-C81637F20C67}"/>
              </a:ext>
            </a:extLst>
          </p:cNvPr>
          <p:cNvSpPr/>
          <p:nvPr/>
        </p:nvSpPr>
        <p:spPr>
          <a:xfrm>
            <a:off x="2255519" y="314157"/>
            <a:ext cx="3607078" cy="584775"/>
          </a:xfrm>
          <a:prstGeom prst="rect">
            <a:avLst/>
          </a:prstGeom>
        </p:spPr>
        <p:txBody>
          <a:bodyPr wrap="none">
            <a:spAutoFit/>
          </a:bodyPr>
          <a:lstStyle/>
          <a:p>
            <a:r>
              <a:rPr lang="tr-TR" sz="3200" dirty="0">
                <a:ln w="0"/>
                <a:solidFill>
                  <a:srgbClr val="0070C0"/>
                </a:solidFill>
                <a:effectLst>
                  <a:reflection blurRad="6350" stA="53000" endA="300" endPos="35500" dir="5400000" sy="-90000" algn="bl" rotWithShape="0"/>
                </a:effectLst>
                <a:latin typeface="Arial Black" panose="020B0A04020102020204" pitchFamily="34" charset="0"/>
              </a:rPr>
              <a:t>HEDEFLERİMİZ</a:t>
            </a:r>
            <a:endParaRPr lang="tr-TR" sz="3200" dirty="0"/>
          </a:p>
        </p:txBody>
      </p:sp>
      <p:sp>
        <p:nvSpPr>
          <p:cNvPr id="14" name="Dikdörtgen: Yuvarlatılmış Köşeler 9">
            <a:extLst>
              <a:ext uri="{FF2B5EF4-FFF2-40B4-BE49-F238E27FC236}">
                <a16:creationId xmlns:a16="http://schemas.microsoft.com/office/drawing/2014/main" id="{0629C557-AAB5-4EAB-97B5-E549BE91751E}"/>
              </a:ext>
            </a:extLst>
          </p:cNvPr>
          <p:cNvSpPr/>
          <p:nvPr/>
        </p:nvSpPr>
        <p:spPr>
          <a:xfrm>
            <a:off x="3588389" y="5340685"/>
            <a:ext cx="4952302" cy="7803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t>21.YY ÖĞRENCİ BECERİLERİNİ GELİŞTİRMEYİ HEDEFLEYEN</a:t>
            </a:r>
          </a:p>
        </p:txBody>
      </p:sp>
      <p:sp>
        <p:nvSpPr>
          <p:cNvPr id="15" name="Dikdörtgen 14">
            <a:extLst>
              <a:ext uri="{FF2B5EF4-FFF2-40B4-BE49-F238E27FC236}">
                <a16:creationId xmlns:a16="http://schemas.microsoft.com/office/drawing/2014/main" id="{BBDE1406-C183-4598-A77B-72417BEDB3C9}"/>
              </a:ext>
            </a:extLst>
          </p:cNvPr>
          <p:cNvSpPr/>
          <p:nvPr/>
        </p:nvSpPr>
        <p:spPr>
          <a:xfrm>
            <a:off x="2030180" y="6338696"/>
            <a:ext cx="1275128" cy="4241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dirty="0"/>
              <a:t>DİNAMİK</a:t>
            </a:r>
          </a:p>
        </p:txBody>
      </p:sp>
      <p:sp>
        <p:nvSpPr>
          <p:cNvPr id="16" name="Dikdörtgen 15">
            <a:extLst>
              <a:ext uri="{FF2B5EF4-FFF2-40B4-BE49-F238E27FC236}">
                <a16:creationId xmlns:a16="http://schemas.microsoft.com/office/drawing/2014/main" id="{D34D40EB-DB7D-4F10-A331-9B20CCF33BEC}"/>
              </a:ext>
            </a:extLst>
          </p:cNvPr>
          <p:cNvSpPr/>
          <p:nvPr/>
        </p:nvSpPr>
        <p:spPr>
          <a:xfrm>
            <a:off x="5072344" y="6257659"/>
            <a:ext cx="1352026" cy="4241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dirty="0"/>
              <a:t>MODERN</a:t>
            </a:r>
          </a:p>
        </p:txBody>
      </p:sp>
      <p:sp>
        <p:nvSpPr>
          <p:cNvPr id="17" name="Dikdörtgen 16">
            <a:extLst>
              <a:ext uri="{FF2B5EF4-FFF2-40B4-BE49-F238E27FC236}">
                <a16:creationId xmlns:a16="http://schemas.microsoft.com/office/drawing/2014/main" id="{9DF3D4FD-85C1-4AB7-B2DF-E3253D42FECB}"/>
              </a:ext>
            </a:extLst>
          </p:cNvPr>
          <p:cNvSpPr/>
          <p:nvPr/>
        </p:nvSpPr>
        <p:spPr>
          <a:xfrm>
            <a:off x="8022334" y="6257659"/>
            <a:ext cx="1742109" cy="4241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dirty="0"/>
              <a:t>TEKNOLOJİK</a:t>
            </a:r>
          </a:p>
        </p:txBody>
      </p:sp>
    </p:spTree>
    <p:extLst>
      <p:ext uri="{BB962C8B-B14F-4D97-AF65-F5344CB8AC3E}">
        <p14:creationId xmlns:p14="http://schemas.microsoft.com/office/powerpoint/2010/main" val="476558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anim calcmode="lin" valueType="num">
                                      <p:cBhvr>
                                        <p:cTn id="16" dur="2000" fill="hold"/>
                                        <p:tgtEl>
                                          <p:spTgt spid="15"/>
                                        </p:tgtEl>
                                        <p:attrNameLst>
                                          <p:attrName>style.rotation</p:attrName>
                                        </p:attrNameLst>
                                      </p:cBhvr>
                                      <p:tavLst>
                                        <p:tav tm="0">
                                          <p:val>
                                            <p:fltVal val="720"/>
                                          </p:val>
                                        </p:tav>
                                        <p:tav tm="100000">
                                          <p:val>
                                            <p:fltVal val="0"/>
                                          </p:val>
                                        </p:tav>
                                      </p:tavLst>
                                    </p:anim>
                                    <p:anim calcmode="lin" valueType="num">
                                      <p:cBhvr>
                                        <p:cTn id="17" dur="2000" fill="hold"/>
                                        <p:tgtEl>
                                          <p:spTgt spid="15"/>
                                        </p:tgtEl>
                                        <p:attrNameLst>
                                          <p:attrName>ppt_h</p:attrName>
                                        </p:attrNameLst>
                                      </p:cBhvr>
                                      <p:tavLst>
                                        <p:tav tm="0">
                                          <p:val>
                                            <p:fltVal val="0"/>
                                          </p:val>
                                        </p:tav>
                                        <p:tav tm="100000">
                                          <p:val>
                                            <p:strVal val="#ppt_h"/>
                                          </p:val>
                                        </p:tav>
                                      </p:tavLst>
                                    </p:anim>
                                    <p:anim calcmode="lin" valueType="num">
                                      <p:cBhvr>
                                        <p:cTn id="18"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anim calcmode="lin" valueType="num">
                                      <p:cBhvr>
                                        <p:cTn id="24" dur="2000" fill="hold"/>
                                        <p:tgtEl>
                                          <p:spTgt spid="16"/>
                                        </p:tgtEl>
                                        <p:attrNameLst>
                                          <p:attrName>style.rotation</p:attrName>
                                        </p:attrNameLst>
                                      </p:cBhvr>
                                      <p:tavLst>
                                        <p:tav tm="0">
                                          <p:val>
                                            <p:fltVal val="720"/>
                                          </p:val>
                                        </p:tav>
                                        <p:tav tm="100000">
                                          <p:val>
                                            <p:fltVal val="0"/>
                                          </p:val>
                                        </p:tav>
                                      </p:tavLst>
                                    </p:anim>
                                    <p:anim calcmode="lin" valueType="num">
                                      <p:cBhvr>
                                        <p:cTn id="25" dur="2000" fill="hold"/>
                                        <p:tgtEl>
                                          <p:spTgt spid="16"/>
                                        </p:tgtEl>
                                        <p:attrNameLst>
                                          <p:attrName>ppt_h</p:attrName>
                                        </p:attrNameLst>
                                      </p:cBhvr>
                                      <p:tavLst>
                                        <p:tav tm="0">
                                          <p:val>
                                            <p:fltVal val="0"/>
                                          </p:val>
                                        </p:tav>
                                        <p:tav tm="100000">
                                          <p:val>
                                            <p:strVal val="#ppt_h"/>
                                          </p:val>
                                        </p:tav>
                                      </p:tavLst>
                                    </p:anim>
                                    <p:anim calcmode="lin" valueType="num">
                                      <p:cBhvr>
                                        <p:cTn id="26"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style.rotation</p:attrName>
                                        </p:attrNameLst>
                                      </p:cBhvr>
                                      <p:tavLst>
                                        <p:tav tm="0">
                                          <p:val>
                                            <p:fltVal val="720"/>
                                          </p:val>
                                        </p:tav>
                                        <p:tav tm="100000">
                                          <p:val>
                                            <p:fltVal val="0"/>
                                          </p:val>
                                        </p:tav>
                                      </p:tavLst>
                                    </p:anim>
                                    <p:anim calcmode="lin" valueType="num">
                                      <p:cBhvr>
                                        <p:cTn id="33" dur="2000" fill="hold"/>
                                        <p:tgtEl>
                                          <p:spTgt spid="17"/>
                                        </p:tgtEl>
                                        <p:attrNameLst>
                                          <p:attrName>ppt_h</p:attrName>
                                        </p:attrNameLst>
                                      </p:cBhvr>
                                      <p:tavLst>
                                        <p:tav tm="0">
                                          <p:val>
                                            <p:fltVal val="0"/>
                                          </p:val>
                                        </p:tav>
                                        <p:tav tm="100000">
                                          <p:val>
                                            <p:strVal val="#ppt_h"/>
                                          </p:val>
                                        </p:tav>
                                      </p:tavLst>
                                    </p:anim>
                                    <p:anim calcmode="lin" valueType="num">
                                      <p:cBhvr>
                                        <p:cTn id="34"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Yuvarlatılmış Köşeler 3">
            <a:extLst>
              <a:ext uri="{FF2B5EF4-FFF2-40B4-BE49-F238E27FC236}">
                <a16:creationId xmlns:a16="http://schemas.microsoft.com/office/drawing/2014/main" id="{E9762604-01E4-4631-8D62-092E4FF9BECF}"/>
              </a:ext>
            </a:extLst>
          </p:cNvPr>
          <p:cNvSpPr/>
          <p:nvPr/>
        </p:nvSpPr>
        <p:spPr>
          <a:xfrm>
            <a:off x="5005781" y="1913114"/>
            <a:ext cx="2785145"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PROFICIENCY TEST</a:t>
            </a:r>
          </a:p>
        </p:txBody>
      </p:sp>
      <p:sp>
        <p:nvSpPr>
          <p:cNvPr id="5" name="Ok: Aşağı 4">
            <a:extLst>
              <a:ext uri="{FF2B5EF4-FFF2-40B4-BE49-F238E27FC236}">
                <a16:creationId xmlns:a16="http://schemas.microsoft.com/office/drawing/2014/main" id="{EDC470B8-6C95-49A3-99A3-0C507B60AC35}"/>
              </a:ext>
            </a:extLst>
          </p:cNvPr>
          <p:cNvSpPr/>
          <p:nvPr/>
        </p:nvSpPr>
        <p:spPr>
          <a:xfrm>
            <a:off x="6197926" y="2869165"/>
            <a:ext cx="290818" cy="369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Yuvarlatılmış Köşeler 5">
            <a:extLst>
              <a:ext uri="{FF2B5EF4-FFF2-40B4-BE49-F238E27FC236}">
                <a16:creationId xmlns:a16="http://schemas.microsoft.com/office/drawing/2014/main" id="{E9003065-F5E7-4C43-91CE-E19B3E47C941}"/>
              </a:ext>
            </a:extLst>
          </p:cNvPr>
          <p:cNvSpPr/>
          <p:nvPr/>
        </p:nvSpPr>
        <p:spPr>
          <a:xfrm>
            <a:off x="5005781" y="3352938"/>
            <a:ext cx="2785145"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PLACEMENT TEST</a:t>
            </a:r>
          </a:p>
          <a:p>
            <a:pPr algn="ctr"/>
            <a:r>
              <a:rPr lang="tr-TR" dirty="0">
                <a:solidFill>
                  <a:srgbClr val="0070C0"/>
                </a:solidFill>
              </a:rPr>
              <a:t>(SEVİYE SINIFLARI OLUŞTURULUR)</a:t>
            </a:r>
          </a:p>
        </p:txBody>
      </p:sp>
      <p:sp>
        <p:nvSpPr>
          <p:cNvPr id="7" name="Dikdörtgen: Yuvarlatılmış Köşeler 6">
            <a:extLst>
              <a:ext uri="{FF2B5EF4-FFF2-40B4-BE49-F238E27FC236}">
                <a16:creationId xmlns:a16="http://schemas.microsoft.com/office/drawing/2014/main" id="{04ABD694-ABAB-43D5-A035-4E3672608B67}"/>
              </a:ext>
            </a:extLst>
          </p:cNvPr>
          <p:cNvSpPr/>
          <p:nvPr/>
        </p:nvSpPr>
        <p:spPr>
          <a:xfrm>
            <a:off x="2033935" y="1940573"/>
            <a:ext cx="2213460"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60 VE ÜSTÜ BÖLÜME GEÇER</a:t>
            </a:r>
          </a:p>
        </p:txBody>
      </p:sp>
      <p:sp>
        <p:nvSpPr>
          <p:cNvPr id="8" name="Ok: Aşağı 7">
            <a:extLst>
              <a:ext uri="{FF2B5EF4-FFF2-40B4-BE49-F238E27FC236}">
                <a16:creationId xmlns:a16="http://schemas.microsoft.com/office/drawing/2014/main" id="{85AF4704-96B9-41D2-86BD-04473738EFB5}"/>
              </a:ext>
            </a:extLst>
          </p:cNvPr>
          <p:cNvSpPr/>
          <p:nvPr/>
        </p:nvSpPr>
        <p:spPr>
          <a:xfrm rot="5400000">
            <a:off x="4463545" y="2196438"/>
            <a:ext cx="290818" cy="369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Yuvarlatılmış Köşeler 8">
            <a:extLst>
              <a:ext uri="{FF2B5EF4-FFF2-40B4-BE49-F238E27FC236}">
                <a16:creationId xmlns:a16="http://schemas.microsoft.com/office/drawing/2014/main" id="{B442A154-B0D8-403E-9CAF-A1604E9451F3}"/>
              </a:ext>
            </a:extLst>
          </p:cNvPr>
          <p:cNvSpPr/>
          <p:nvPr/>
        </p:nvSpPr>
        <p:spPr>
          <a:xfrm>
            <a:off x="8324675" y="1889400"/>
            <a:ext cx="2785145"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60 PUAN ALTI HAZIRLIK PROGRAMINA KALIR</a:t>
            </a:r>
          </a:p>
        </p:txBody>
      </p:sp>
      <p:sp>
        <p:nvSpPr>
          <p:cNvPr id="10" name="Ok: Aşağı 9">
            <a:extLst>
              <a:ext uri="{FF2B5EF4-FFF2-40B4-BE49-F238E27FC236}">
                <a16:creationId xmlns:a16="http://schemas.microsoft.com/office/drawing/2014/main" id="{B3CEE8C0-9FA1-48BD-8965-4D93617674CC}"/>
              </a:ext>
            </a:extLst>
          </p:cNvPr>
          <p:cNvSpPr/>
          <p:nvPr/>
        </p:nvSpPr>
        <p:spPr>
          <a:xfrm rot="16200000">
            <a:off x="7899607" y="2196438"/>
            <a:ext cx="290818" cy="369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Yuvarlatılmış Köşeler 10">
            <a:extLst>
              <a:ext uri="{FF2B5EF4-FFF2-40B4-BE49-F238E27FC236}">
                <a16:creationId xmlns:a16="http://schemas.microsoft.com/office/drawing/2014/main" id="{3D62C107-C3FE-4F13-A20C-D4F4E7FABC06}"/>
              </a:ext>
            </a:extLst>
          </p:cNvPr>
          <p:cNvSpPr/>
          <p:nvPr/>
        </p:nvSpPr>
        <p:spPr>
          <a:xfrm>
            <a:off x="6343335" y="5006726"/>
            <a:ext cx="2139414"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A2+</a:t>
            </a:r>
          </a:p>
        </p:txBody>
      </p:sp>
      <p:sp>
        <p:nvSpPr>
          <p:cNvPr id="12" name="Dikdörtgen: Yuvarlatılmış Köşeler 11">
            <a:extLst>
              <a:ext uri="{FF2B5EF4-FFF2-40B4-BE49-F238E27FC236}">
                <a16:creationId xmlns:a16="http://schemas.microsoft.com/office/drawing/2014/main" id="{8DF16605-A0B8-4C2C-B0B3-CB63B0B0A22E}"/>
              </a:ext>
            </a:extLst>
          </p:cNvPr>
          <p:cNvSpPr/>
          <p:nvPr/>
        </p:nvSpPr>
        <p:spPr>
          <a:xfrm>
            <a:off x="1886257" y="5006726"/>
            <a:ext cx="1640542"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A1</a:t>
            </a:r>
          </a:p>
        </p:txBody>
      </p:sp>
      <p:sp>
        <p:nvSpPr>
          <p:cNvPr id="13" name="Dikdörtgen: Yuvarlatılmış Köşeler 12">
            <a:extLst>
              <a:ext uri="{FF2B5EF4-FFF2-40B4-BE49-F238E27FC236}">
                <a16:creationId xmlns:a16="http://schemas.microsoft.com/office/drawing/2014/main" id="{5D4AA6C3-3B11-4BA5-AB4E-531E86B0D0C5}"/>
              </a:ext>
            </a:extLst>
          </p:cNvPr>
          <p:cNvSpPr/>
          <p:nvPr/>
        </p:nvSpPr>
        <p:spPr>
          <a:xfrm>
            <a:off x="8762299" y="5006726"/>
            <a:ext cx="2785145"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B1</a:t>
            </a:r>
          </a:p>
        </p:txBody>
      </p:sp>
      <p:sp>
        <p:nvSpPr>
          <p:cNvPr id="14" name="Ok: Aşağı 13">
            <a:extLst>
              <a:ext uri="{FF2B5EF4-FFF2-40B4-BE49-F238E27FC236}">
                <a16:creationId xmlns:a16="http://schemas.microsoft.com/office/drawing/2014/main" id="{D6B5CB71-5E72-45CE-B2E3-F5B420CB12E9}"/>
              </a:ext>
            </a:extLst>
          </p:cNvPr>
          <p:cNvSpPr/>
          <p:nvPr/>
        </p:nvSpPr>
        <p:spPr>
          <a:xfrm>
            <a:off x="5231933" y="4469034"/>
            <a:ext cx="290818" cy="369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Aşağı 14">
            <a:extLst>
              <a:ext uri="{FF2B5EF4-FFF2-40B4-BE49-F238E27FC236}">
                <a16:creationId xmlns:a16="http://schemas.microsoft.com/office/drawing/2014/main" id="{6A6D6100-EC42-4502-A413-3527D1F8C4E4}"/>
              </a:ext>
            </a:extLst>
          </p:cNvPr>
          <p:cNvSpPr/>
          <p:nvPr/>
        </p:nvSpPr>
        <p:spPr>
          <a:xfrm>
            <a:off x="2694625" y="4444797"/>
            <a:ext cx="290818" cy="369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Aşağı 15">
            <a:extLst>
              <a:ext uri="{FF2B5EF4-FFF2-40B4-BE49-F238E27FC236}">
                <a16:creationId xmlns:a16="http://schemas.microsoft.com/office/drawing/2014/main" id="{D4A2C908-D609-4703-A256-F044DBF18A4D}"/>
              </a:ext>
            </a:extLst>
          </p:cNvPr>
          <p:cNvSpPr/>
          <p:nvPr/>
        </p:nvSpPr>
        <p:spPr>
          <a:xfrm>
            <a:off x="9864054" y="4442909"/>
            <a:ext cx="290818" cy="369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k: Aşağı 13">
            <a:extLst>
              <a:ext uri="{FF2B5EF4-FFF2-40B4-BE49-F238E27FC236}">
                <a16:creationId xmlns:a16="http://schemas.microsoft.com/office/drawing/2014/main" id="{D6B5CB71-5E72-45CE-B2E3-F5B420CB12E9}"/>
              </a:ext>
            </a:extLst>
          </p:cNvPr>
          <p:cNvSpPr/>
          <p:nvPr/>
        </p:nvSpPr>
        <p:spPr>
          <a:xfrm>
            <a:off x="7450132" y="4456570"/>
            <a:ext cx="290818" cy="369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Yuvarlatılmış Köşeler 11">
            <a:extLst>
              <a:ext uri="{FF2B5EF4-FFF2-40B4-BE49-F238E27FC236}">
                <a16:creationId xmlns:a16="http://schemas.microsoft.com/office/drawing/2014/main" id="{8DF16605-A0B8-4C2C-B0B3-CB63B0B0A22E}"/>
              </a:ext>
            </a:extLst>
          </p:cNvPr>
          <p:cNvSpPr/>
          <p:nvPr/>
        </p:nvSpPr>
        <p:spPr>
          <a:xfrm>
            <a:off x="3883204" y="5006726"/>
            <a:ext cx="1976308" cy="880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solidFill>
                  <a:srgbClr val="0070C0"/>
                </a:solidFill>
              </a:rPr>
              <a:t>A2</a:t>
            </a:r>
          </a:p>
        </p:txBody>
      </p:sp>
      <p:grpSp>
        <p:nvGrpSpPr>
          <p:cNvPr id="19" name="Grup 18">
            <a:extLst>
              <a:ext uri="{FF2B5EF4-FFF2-40B4-BE49-F238E27FC236}">
                <a16:creationId xmlns:a16="http://schemas.microsoft.com/office/drawing/2014/main" id="{94B647B1-438C-4F22-A6A3-97D06642B0AC}"/>
              </a:ext>
            </a:extLst>
          </p:cNvPr>
          <p:cNvGrpSpPr/>
          <p:nvPr/>
        </p:nvGrpSpPr>
        <p:grpSpPr>
          <a:xfrm>
            <a:off x="-53559" y="0"/>
            <a:ext cx="1875225" cy="6858000"/>
            <a:chOff x="-1" y="0"/>
            <a:chExt cx="1875225" cy="6858000"/>
          </a:xfrm>
        </p:grpSpPr>
        <p:sp>
          <p:nvSpPr>
            <p:cNvPr id="20" name="Dikdörtgen 19">
              <a:extLst>
                <a:ext uri="{FF2B5EF4-FFF2-40B4-BE49-F238E27FC236}">
                  <a16:creationId xmlns:a16="http://schemas.microsoft.com/office/drawing/2014/main" id="{0770F2BF-ECD0-4562-B53B-CBDD2A84F565}"/>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a:extLst>
                <a:ext uri="{FF2B5EF4-FFF2-40B4-BE49-F238E27FC236}">
                  <a16:creationId xmlns:a16="http://schemas.microsoft.com/office/drawing/2014/main" id="{43C1776A-0EC3-49C7-A154-7217AA25FD0E}"/>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21">
              <a:extLst>
                <a:ext uri="{FF2B5EF4-FFF2-40B4-BE49-F238E27FC236}">
                  <a16:creationId xmlns:a16="http://schemas.microsoft.com/office/drawing/2014/main" id="{06E978E7-92B2-43B7-A49E-2962DA0C7FB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23" name="Grup 22">
              <a:extLst>
                <a:ext uri="{FF2B5EF4-FFF2-40B4-BE49-F238E27FC236}">
                  <a16:creationId xmlns:a16="http://schemas.microsoft.com/office/drawing/2014/main" id="{B3A3551D-A1C8-4599-AFC9-35372F975C61}"/>
                </a:ext>
              </a:extLst>
            </p:cNvPr>
            <p:cNvGrpSpPr/>
            <p:nvPr/>
          </p:nvGrpSpPr>
          <p:grpSpPr>
            <a:xfrm>
              <a:off x="253998" y="6377382"/>
              <a:ext cx="1308103" cy="184666"/>
              <a:chOff x="3782160" y="6472628"/>
              <a:chExt cx="1954945" cy="275981"/>
            </a:xfrm>
          </p:grpSpPr>
          <p:pic>
            <p:nvPicPr>
              <p:cNvPr id="24" name="Resim 23">
                <a:extLst>
                  <a:ext uri="{FF2B5EF4-FFF2-40B4-BE49-F238E27FC236}">
                    <a16:creationId xmlns:a16="http://schemas.microsoft.com/office/drawing/2014/main" id="{995AE34A-EE55-4817-95BB-29736661BC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25" name="Metin kutusu 24">
                <a:extLst>
                  <a:ext uri="{FF2B5EF4-FFF2-40B4-BE49-F238E27FC236}">
                    <a16:creationId xmlns:a16="http://schemas.microsoft.com/office/drawing/2014/main" id="{6009E125-495E-4DC6-B043-E05350E09FA0}"/>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
        <p:nvSpPr>
          <p:cNvPr id="26" name="Unvan 25">
            <a:extLst>
              <a:ext uri="{FF2B5EF4-FFF2-40B4-BE49-F238E27FC236}">
                <a16:creationId xmlns:a16="http://schemas.microsoft.com/office/drawing/2014/main" id="{7C5FB6BF-9A02-4227-9B37-AC7F00229F6A}"/>
              </a:ext>
            </a:extLst>
          </p:cNvPr>
          <p:cNvSpPr>
            <a:spLocks noGrp="1"/>
          </p:cNvSpPr>
          <p:nvPr>
            <p:ph type="title"/>
          </p:nvPr>
        </p:nvSpPr>
        <p:spPr>
          <a:xfrm>
            <a:off x="4813799" y="765733"/>
            <a:ext cx="3803092" cy="584775"/>
          </a:xfrm>
          <a:prstGeom prst="rect">
            <a:avLst/>
          </a:prstGeom>
        </p:spPr>
        <p:txBody>
          <a:bodyPr wrap="none">
            <a:spAutoFit/>
          </a:bodyPr>
          <a:lstStyle/>
          <a:p>
            <a:pPr algn="ctr"/>
            <a:r>
              <a:rPr lang="tr-TR" sz="3200" dirty="0">
                <a:ln w="0"/>
                <a:solidFill>
                  <a:srgbClr val="0070C0"/>
                </a:solidFill>
                <a:effectLst>
                  <a:reflection blurRad="6350" stA="53000" endA="300" endPos="35500" dir="5400000" sy="-90000" algn="bl" rotWithShape="0"/>
                </a:effectLst>
                <a:latin typeface="Arial Black" panose="020B0A04020102020204" pitchFamily="34" charset="0"/>
              </a:rPr>
              <a:t>YOL HARİTAMIZ</a:t>
            </a:r>
            <a:endParaRPr lang="tr-TR" sz="3200" dirty="0"/>
          </a:p>
        </p:txBody>
      </p:sp>
    </p:spTree>
    <p:extLst>
      <p:ext uri="{BB962C8B-B14F-4D97-AF65-F5344CB8AC3E}">
        <p14:creationId xmlns:p14="http://schemas.microsoft.com/office/powerpoint/2010/main" val="19821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800" decel="100000"/>
                                        <p:tgtEl>
                                          <p:spTgt spid="15"/>
                                        </p:tgtEl>
                                      </p:cBhvr>
                                    </p:animEffect>
                                    <p:anim calcmode="lin" valueType="num">
                                      <p:cBhvr>
                                        <p:cTn id="51" dur="800" decel="100000" fill="hold"/>
                                        <p:tgtEl>
                                          <p:spTgt spid="15"/>
                                        </p:tgtEl>
                                        <p:attrNameLst>
                                          <p:attrName>style.rotation</p:attrName>
                                        </p:attrNameLst>
                                      </p:cBhvr>
                                      <p:tavLst>
                                        <p:tav tm="0">
                                          <p:val>
                                            <p:fltVal val="-90"/>
                                          </p:val>
                                        </p:tav>
                                        <p:tav tm="100000">
                                          <p:val>
                                            <p:fltVal val="0"/>
                                          </p:val>
                                        </p:tav>
                                      </p:tavLst>
                                    </p:anim>
                                    <p:anim calcmode="lin" valueType="num">
                                      <p:cBhvr>
                                        <p:cTn id="52" dur="800" decel="100000" fill="hold"/>
                                        <p:tgtEl>
                                          <p:spTgt spid="15"/>
                                        </p:tgtEl>
                                        <p:attrNameLst>
                                          <p:attrName>ppt_x</p:attrName>
                                        </p:attrNameLst>
                                      </p:cBhvr>
                                      <p:tavLst>
                                        <p:tav tm="0">
                                          <p:val>
                                            <p:strVal val="#ppt_x+0.4"/>
                                          </p:val>
                                        </p:tav>
                                        <p:tav tm="100000">
                                          <p:val>
                                            <p:strVal val="#ppt_x-0.05"/>
                                          </p:val>
                                        </p:tav>
                                      </p:tavLst>
                                    </p:anim>
                                    <p:anim calcmode="lin" valueType="num">
                                      <p:cBhvr>
                                        <p:cTn id="53" dur="800" decel="100000" fill="hold"/>
                                        <p:tgtEl>
                                          <p:spTgt spid="15"/>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800" decel="100000"/>
                                        <p:tgtEl>
                                          <p:spTgt spid="14"/>
                                        </p:tgtEl>
                                      </p:cBhvr>
                                    </p:animEffect>
                                    <p:anim calcmode="lin" valueType="num">
                                      <p:cBhvr>
                                        <p:cTn id="61" dur="800" decel="100000" fill="hold"/>
                                        <p:tgtEl>
                                          <p:spTgt spid="14"/>
                                        </p:tgtEl>
                                        <p:attrNameLst>
                                          <p:attrName>style.rotation</p:attrName>
                                        </p:attrNameLst>
                                      </p:cBhvr>
                                      <p:tavLst>
                                        <p:tav tm="0">
                                          <p:val>
                                            <p:fltVal val="-90"/>
                                          </p:val>
                                        </p:tav>
                                        <p:tav tm="100000">
                                          <p:val>
                                            <p:fltVal val="0"/>
                                          </p:val>
                                        </p:tav>
                                      </p:tavLst>
                                    </p:anim>
                                    <p:anim calcmode="lin" valueType="num">
                                      <p:cBhvr>
                                        <p:cTn id="62" dur="800" decel="100000" fill="hold"/>
                                        <p:tgtEl>
                                          <p:spTgt spid="14"/>
                                        </p:tgtEl>
                                        <p:attrNameLst>
                                          <p:attrName>ppt_x</p:attrName>
                                        </p:attrNameLst>
                                      </p:cBhvr>
                                      <p:tavLst>
                                        <p:tav tm="0">
                                          <p:val>
                                            <p:strVal val="#ppt_x+0.4"/>
                                          </p:val>
                                        </p:tav>
                                        <p:tav tm="100000">
                                          <p:val>
                                            <p:strVal val="#ppt_x-0.05"/>
                                          </p:val>
                                        </p:tav>
                                      </p:tavLst>
                                    </p:anim>
                                    <p:anim calcmode="lin" valueType="num">
                                      <p:cBhvr>
                                        <p:cTn id="63" dur="800" decel="100000" fill="hold"/>
                                        <p:tgtEl>
                                          <p:spTgt spid="14"/>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p:cTn id="94" dur="500" fill="hold"/>
                                        <p:tgtEl>
                                          <p:spTgt spid="13"/>
                                        </p:tgtEl>
                                        <p:attrNameLst>
                                          <p:attrName>ppt_w</p:attrName>
                                        </p:attrNameLst>
                                      </p:cBhvr>
                                      <p:tavLst>
                                        <p:tav tm="0">
                                          <p:val>
                                            <p:fltVal val="0"/>
                                          </p:val>
                                        </p:tav>
                                        <p:tav tm="100000">
                                          <p:val>
                                            <p:strVal val="#ppt_w"/>
                                          </p:val>
                                        </p:tav>
                                      </p:tavLst>
                                    </p:anim>
                                    <p:anim calcmode="lin" valueType="num">
                                      <p:cBhvr>
                                        <p:cTn id="95" dur="500" fill="hold"/>
                                        <p:tgtEl>
                                          <p:spTgt spid="13"/>
                                        </p:tgtEl>
                                        <p:attrNameLst>
                                          <p:attrName>ppt_h</p:attrName>
                                        </p:attrNameLst>
                                      </p:cBhvr>
                                      <p:tavLst>
                                        <p:tav tm="0">
                                          <p:val>
                                            <p:fltVal val="0"/>
                                          </p:val>
                                        </p:tav>
                                        <p:tav tm="100000">
                                          <p:val>
                                            <p:strVal val="#ppt_h"/>
                                          </p:val>
                                        </p:tav>
                                      </p:tavLst>
                                    </p:anim>
                                    <p:animEffect transition="in" filter="fade">
                                      <p:cBhvr>
                                        <p:cTn id="96" dur="5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800" decel="100000"/>
                                        <p:tgtEl>
                                          <p:spTgt spid="17"/>
                                        </p:tgtEl>
                                      </p:cBhvr>
                                    </p:animEffect>
                                    <p:anim calcmode="lin" valueType="num">
                                      <p:cBhvr>
                                        <p:cTn id="102" dur="800" decel="100000" fill="hold"/>
                                        <p:tgtEl>
                                          <p:spTgt spid="17"/>
                                        </p:tgtEl>
                                        <p:attrNameLst>
                                          <p:attrName>style.rotation</p:attrName>
                                        </p:attrNameLst>
                                      </p:cBhvr>
                                      <p:tavLst>
                                        <p:tav tm="0">
                                          <p:val>
                                            <p:fltVal val="-90"/>
                                          </p:val>
                                        </p:tav>
                                        <p:tav tm="100000">
                                          <p:val>
                                            <p:fltVal val="0"/>
                                          </p:val>
                                        </p:tav>
                                      </p:tavLst>
                                    </p:anim>
                                    <p:anim calcmode="lin" valueType="num">
                                      <p:cBhvr>
                                        <p:cTn id="103" dur="800" decel="100000" fill="hold"/>
                                        <p:tgtEl>
                                          <p:spTgt spid="17"/>
                                        </p:tgtEl>
                                        <p:attrNameLst>
                                          <p:attrName>ppt_x</p:attrName>
                                        </p:attrNameLst>
                                      </p:cBhvr>
                                      <p:tavLst>
                                        <p:tav tm="0">
                                          <p:val>
                                            <p:strVal val="#ppt_x+0.4"/>
                                          </p:val>
                                        </p:tav>
                                        <p:tav tm="100000">
                                          <p:val>
                                            <p:strVal val="#ppt_x-0.05"/>
                                          </p:val>
                                        </p:tav>
                                      </p:tavLst>
                                    </p:anim>
                                    <p:anim calcmode="lin" valueType="num">
                                      <p:cBhvr>
                                        <p:cTn id="104" dur="800" decel="100000" fill="hold"/>
                                        <p:tgtEl>
                                          <p:spTgt spid="17"/>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 18">
            <a:extLst>
              <a:ext uri="{FF2B5EF4-FFF2-40B4-BE49-F238E27FC236}">
                <a16:creationId xmlns:a16="http://schemas.microsoft.com/office/drawing/2014/main" id="{94B647B1-438C-4F22-A6A3-97D06642B0AC}"/>
              </a:ext>
            </a:extLst>
          </p:cNvPr>
          <p:cNvGrpSpPr/>
          <p:nvPr/>
        </p:nvGrpSpPr>
        <p:grpSpPr>
          <a:xfrm>
            <a:off x="-53559" y="0"/>
            <a:ext cx="1875225" cy="6858000"/>
            <a:chOff x="-1" y="0"/>
            <a:chExt cx="1875225" cy="6858000"/>
          </a:xfrm>
        </p:grpSpPr>
        <p:sp>
          <p:nvSpPr>
            <p:cNvPr id="20" name="Dikdörtgen 19">
              <a:extLst>
                <a:ext uri="{FF2B5EF4-FFF2-40B4-BE49-F238E27FC236}">
                  <a16:creationId xmlns:a16="http://schemas.microsoft.com/office/drawing/2014/main" id="{0770F2BF-ECD0-4562-B53B-CBDD2A84F565}"/>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a:extLst>
                <a:ext uri="{FF2B5EF4-FFF2-40B4-BE49-F238E27FC236}">
                  <a16:creationId xmlns:a16="http://schemas.microsoft.com/office/drawing/2014/main" id="{43C1776A-0EC3-49C7-A154-7217AA25FD0E}"/>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21">
              <a:extLst>
                <a:ext uri="{FF2B5EF4-FFF2-40B4-BE49-F238E27FC236}">
                  <a16:creationId xmlns:a16="http://schemas.microsoft.com/office/drawing/2014/main" id="{06E978E7-92B2-43B7-A49E-2962DA0C7FB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23" name="Grup 22">
              <a:extLst>
                <a:ext uri="{FF2B5EF4-FFF2-40B4-BE49-F238E27FC236}">
                  <a16:creationId xmlns:a16="http://schemas.microsoft.com/office/drawing/2014/main" id="{B3A3551D-A1C8-4599-AFC9-35372F975C61}"/>
                </a:ext>
              </a:extLst>
            </p:cNvPr>
            <p:cNvGrpSpPr/>
            <p:nvPr/>
          </p:nvGrpSpPr>
          <p:grpSpPr>
            <a:xfrm>
              <a:off x="253998" y="6377382"/>
              <a:ext cx="1308103" cy="184666"/>
              <a:chOff x="3782160" y="6472628"/>
              <a:chExt cx="1954945" cy="275981"/>
            </a:xfrm>
          </p:grpSpPr>
          <p:pic>
            <p:nvPicPr>
              <p:cNvPr id="24" name="Resim 23">
                <a:extLst>
                  <a:ext uri="{FF2B5EF4-FFF2-40B4-BE49-F238E27FC236}">
                    <a16:creationId xmlns:a16="http://schemas.microsoft.com/office/drawing/2014/main" id="{995AE34A-EE55-4817-95BB-29736661BC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25" name="Metin kutusu 24">
                <a:extLst>
                  <a:ext uri="{FF2B5EF4-FFF2-40B4-BE49-F238E27FC236}">
                    <a16:creationId xmlns:a16="http://schemas.microsoft.com/office/drawing/2014/main" id="{6009E125-495E-4DC6-B043-E05350E09FA0}"/>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
        <p:nvSpPr>
          <p:cNvPr id="26" name="Unvan 25">
            <a:extLst>
              <a:ext uri="{FF2B5EF4-FFF2-40B4-BE49-F238E27FC236}">
                <a16:creationId xmlns:a16="http://schemas.microsoft.com/office/drawing/2014/main" id="{7C5FB6BF-9A02-4227-9B37-AC7F00229F6A}"/>
              </a:ext>
            </a:extLst>
          </p:cNvPr>
          <p:cNvSpPr>
            <a:spLocks noGrp="1"/>
          </p:cNvSpPr>
          <p:nvPr>
            <p:ph type="title"/>
          </p:nvPr>
        </p:nvSpPr>
        <p:spPr>
          <a:xfrm>
            <a:off x="1891485" y="260636"/>
            <a:ext cx="5293437" cy="584775"/>
          </a:xfrm>
          <a:prstGeom prst="rect">
            <a:avLst/>
          </a:prstGeom>
        </p:spPr>
        <p:txBody>
          <a:bodyPr wrap="none">
            <a:spAutoFit/>
          </a:bodyPr>
          <a:lstStyle/>
          <a:p>
            <a:pPr algn="ctr"/>
            <a:r>
              <a:rPr lang="tr-TR" sz="3200" dirty="0">
                <a:ln w="0"/>
                <a:solidFill>
                  <a:srgbClr val="0070C0"/>
                </a:solidFill>
                <a:effectLst>
                  <a:reflection blurRad="6350" stA="53000" endA="300" endPos="35500" dir="5400000" sy="-90000" algn="bl" rotWithShape="0"/>
                </a:effectLst>
                <a:latin typeface="Arial Black" panose="020B0A04020102020204" pitchFamily="34" charset="0"/>
              </a:rPr>
              <a:t>HAZIRLIK MODELİMİZ</a:t>
            </a:r>
            <a:endParaRPr lang="tr-TR" sz="3200" dirty="0"/>
          </a:p>
        </p:txBody>
      </p:sp>
      <p:sp>
        <p:nvSpPr>
          <p:cNvPr id="27" name="Unvan 25">
            <a:extLst>
              <a:ext uri="{FF2B5EF4-FFF2-40B4-BE49-F238E27FC236}">
                <a16:creationId xmlns:a16="http://schemas.microsoft.com/office/drawing/2014/main" id="{B354DE74-B3A5-4D00-963E-E6C98C23ACAD}"/>
              </a:ext>
            </a:extLst>
          </p:cNvPr>
          <p:cNvSpPr txBox="1">
            <a:spLocks/>
          </p:cNvSpPr>
          <p:nvPr/>
        </p:nvSpPr>
        <p:spPr>
          <a:xfrm>
            <a:off x="2042040" y="798428"/>
            <a:ext cx="1909498" cy="707886"/>
          </a:xfrm>
          <a:prstGeom prst="rect">
            <a:avLst/>
          </a:prstGeom>
        </p:spPr>
        <p:txBody>
          <a:bodyPr vert="horz" wrap="none" lIns="91440" tIns="45720" rIns="91440" bIns="4572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2000" dirty="0">
              <a:ln w="0"/>
              <a:solidFill>
                <a:srgbClr val="0070C0"/>
              </a:solidFill>
              <a:effectLst>
                <a:reflection blurRad="6350" stA="53000" endA="300" endPos="35500" dir="5400000" sy="-90000" algn="bl" rotWithShape="0"/>
              </a:effectLst>
              <a:latin typeface="Arial Black" panose="020B0A04020102020204" pitchFamily="34" charset="0"/>
            </a:endParaRPr>
          </a:p>
          <a:p>
            <a:pPr algn="ctr"/>
            <a:r>
              <a:rPr lang="tr-TR" sz="2000" dirty="0">
                <a:ln w="0"/>
                <a:solidFill>
                  <a:srgbClr val="0070C0"/>
                </a:solidFill>
                <a:effectLst>
                  <a:reflection blurRad="6350" stA="53000" endA="300" endPos="35500" dir="5400000" sy="-90000" algn="bl" rotWithShape="0"/>
                </a:effectLst>
                <a:latin typeface="Arial Black" panose="020B0A04020102020204" pitchFamily="34" charset="0"/>
              </a:rPr>
              <a:t>1- Başlangıç</a:t>
            </a:r>
            <a:endParaRPr lang="tr-TR" sz="2000" dirty="0"/>
          </a:p>
        </p:txBody>
      </p:sp>
      <p:sp>
        <p:nvSpPr>
          <p:cNvPr id="2" name="Dikdörtgen 1">
            <a:extLst>
              <a:ext uri="{FF2B5EF4-FFF2-40B4-BE49-F238E27FC236}">
                <a16:creationId xmlns:a16="http://schemas.microsoft.com/office/drawing/2014/main" id="{5E93733B-E27B-4688-B879-A462CCDFFF2F}"/>
              </a:ext>
            </a:extLst>
          </p:cNvPr>
          <p:cNvSpPr/>
          <p:nvPr/>
        </p:nvSpPr>
        <p:spPr>
          <a:xfrm>
            <a:off x="1821666" y="1759326"/>
            <a:ext cx="10117785" cy="3776868"/>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tr-TR" sz="25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Üniversitemizde Tarım Bilimleri ve Teknoloji Fakültesi isteğe bağlı hazırlık programına, diğer fakülteleri kazanan aday öğrencilerin İngilizce hazırlık eğitimi zorunlu tutulmaktadır. (2023-2024 Eğitim Öğretim Yılından itibaren Yüksek Lisans ve Doktora Öğrencilerimiz içinde İngilizce Hazırlık eğitimi zorunlu olacaktır.)  Aday öğrencilerimiz her güz yarıyılın başlangıcında hazırlık </a:t>
            </a:r>
            <a:r>
              <a:rPr lang="tr-TR" sz="25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Yeterlik Sınavına </a:t>
            </a:r>
            <a:r>
              <a:rPr lang="tr-TR" sz="25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girerek başarılı oldukları taktirde İngilizce hazırlık eğitiminden muaf tutulmaktadırlar. Aday öğrencilerimizin </a:t>
            </a:r>
            <a:r>
              <a:rPr lang="tr-TR" sz="25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Yeterlik Sınavından </a:t>
            </a:r>
            <a:r>
              <a:rPr lang="tr-TR" sz="25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başarısız olmaları durumda İngilizce hazırlık eğitimine tabi tutulacaklardır. </a:t>
            </a:r>
            <a:endParaRPr lang="tr-TR" sz="2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8" name="Resim 27">
            <a:extLst>
              <a:ext uri="{FF2B5EF4-FFF2-40B4-BE49-F238E27FC236}">
                <a16:creationId xmlns:a16="http://schemas.microsoft.com/office/drawing/2014/main" id="{A5D1DE59-FD01-4747-AC8F-28AAE06E3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951" y="4747997"/>
            <a:ext cx="3739049" cy="2110003"/>
          </a:xfrm>
          <a:prstGeom prst="rect">
            <a:avLst/>
          </a:prstGeom>
        </p:spPr>
      </p:pic>
    </p:spTree>
    <p:extLst>
      <p:ext uri="{BB962C8B-B14F-4D97-AF65-F5344CB8AC3E}">
        <p14:creationId xmlns:p14="http://schemas.microsoft.com/office/powerpoint/2010/main" val="7315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79F759-03F1-46CC-AED2-EE5BF1CF5BEC}"/>
              </a:ext>
            </a:extLst>
          </p:cNvPr>
          <p:cNvSpPr>
            <a:spLocks noGrp="1"/>
          </p:cNvSpPr>
          <p:nvPr>
            <p:ph type="title"/>
          </p:nvPr>
        </p:nvSpPr>
        <p:spPr>
          <a:xfrm>
            <a:off x="2595154" y="138960"/>
            <a:ext cx="8368558" cy="778486"/>
          </a:xfrm>
        </p:spPr>
        <p:txBody>
          <a:bodyPr>
            <a:normAutofit/>
          </a:bodyPr>
          <a:lstStyle/>
          <a:p>
            <a:r>
              <a:rPr lang="tr-TR" sz="2800" dirty="0">
                <a:ln w="0"/>
                <a:solidFill>
                  <a:srgbClr val="0070C0"/>
                </a:solidFill>
                <a:effectLst>
                  <a:reflection blurRad="6350" stA="53000" endA="300" endPos="35500" dir="5400000" sy="-90000" algn="bl" rotWithShape="0"/>
                </a:effectLst>
                <a:latin typeface="Arial Black" panose="020B0A04020102020204" pitchFamily="34" charset="0"/>
              </a:rPr>
              <a:t>YETERLİK SINAVI </a:t>
            </a:r>
            <a:endParaRPr lang="tr-TR" sz="2500" dirty="0">
              <a:latin typeface="Times New Roman" panose="02020603050405020304" pitchFamily="18" charset="0"/>
              <a:cs typeface="Times New Roman" panose="02020603050405020304" pitchFamily="18" charset="0"/>
            </a:endParaRPr>
          </a:p>
        </p:txBody>
      </p:sp>
      <p:graphicFrame>
        <p:nvGraphicFramePr>
          <p:cNvPr id="8" name="İçerik Yer Tutucusu 7">
            <a:extLst>
              <a:ext uri="{FF2B5EF4-FFF2-40B4-BE49-F238E27FC236}">
                <a16:creationId xmlns:a16="http://schemas.microsoft.com/office/drawing/2014/main" id="{39636EE4-E055-4820-901F-AE44B2E169FE}"/>
              </a:ext>
            </a:extLst>
          </p:cNvPr>
          <p:cNvGraphicFramePr>
            <a:graphicFrameLocks noGrp="1"/>
          </p:cNvGraphicFramePr>
          <p:nvPr>
            <p:ph idx="1"/>
            <p:extLst>
              <p:ext uri="{D42A27DB-BD31-4B8C-83A1-F6EECF244321}">
                <p14:modId xmlns:p14="http://schemas.microsoft.com/office/powerpoint/2010/main" val="1341792210"/>
              </p:ext>
            </p:extLst>
          </p:nvPr>
        </p:nvGraphicFramePr>
        <p:xfrm>
          <a:off x="1984491" y="1711616"/>
          <a:ext cx="8979221" cy="2757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Çarpım İşareti 8">
            <a:extLst>
              <a:ext uri="{FF2B5EF4-FFF2-40B4-BE49-F238E27FC236}">
                <a16:creationId xmlns:a16="http://schemas.microsoft.com/office/drawing/2014/main" id="{ACE617C3-5EDC-4C39-B368-F35F0693A343}"/>
              </a:ext>
            </a:extLst>
          </p:cNvPr>
          <p:cNvSpPr/>
          <p:nvPr/>
        </p:nvSpPr>
        <p:spPr>
          <a:xfrm>
            <a:off x="7932838" y="5725510"/>
            <a:ext cx="1272680" cy="738806"/>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0" name="Gülen Yüz 9">
            <a:extLst>
              <a:ext uri="{FF2B5EF4-FFF2-40B4-BE49-F238E27FC236}">
                <a16:creationId xmlns:a16="http://schemas.microsoft.com/office/drawing/2014/main" id="{E08BB888-2F78-43E2-80E9-54227035C707}"/>
              </a:ext>
            </a:extLst>
          </p:cNvPr>
          <p:cNvSpPr/>
          <p:nvPr/>
        </p:nvSpPr>
        <p:spPr>
          <a:xfrm>
            <a:off x="3656008" y="5767742"/>
            <a:ext cx="1023457" cy="654341"/>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11" name="Oval 10">
            <a:extLst>
              <a:ext uri="{FF2B5EF4-FFF2-40B4-BE49-F238E27FC236}">
                <a16:creationId xmlns:a16="http://schemas.microsoft.com/office/drawing/2014/main" id="{1141A0CA-1CAF-4663-BA14-84F75F93A871}"/>
              </a:ext>
            </a:extLst>
          </p:cNvPr>
          <p:cNvSpPr/>
          <p:nvPr/>
        </p:nvSpPr>
        <p:spPr>
          <a:xfrm>
            <a:off x="2394744" y="4569632"/>
            <a:ext cx="3387747" cy="11628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400" dirty="0"/>
              <a:t>Sınavlardan elde edilen puan ortalaması 60 puan ve üstü bölüme geçer.</a:t>
            </a:r>
          </a:p>
        </p:txBody>
      </p:sp>
      <p:sp>
        <p:nvSpPr>
          <p:cNvPr id="12" name="Oval 11">
            <a:extLst>
              <a:ext uri="{FF2B5EF4-FFF2-40B4-BE49-F238E27FC236}">
                <a16:creationId xmlns:a16="http://schemas.microsoft.com/office/drawing/2014/main" id="{64F0FB0E-8DA2-40D3-B7EA-2920C91C65F0}"/>
              </a:ext>
            </a:extLst>
          </p:cNvPr>
          <p:cNvSpPr/>
          <p:nvPr/>
        </p:nvSpPr>
        <p:spPr>
          <a:xfrm>
            <a:off x="7236823" y="4478185"/>
            <a:ext cx="2854171" cy="13164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Sınavlardan elde edilen puan ortalaması 59 ve puan altı başarısız olur.</a:t>
            </a:r>
          </a:p>
        </p:txBody>
      </p:sp>
      <p:sp>
        <p:nvSpPr>
          <p:cNvPr id="13" name="Dikdörtgen 12">
            <a:extLst>
              <a:ext uri="{FF2B5EF4-FFF2-40B4-BE49-F238E27FC236}">
                <a16:creationId xmlns:a16="http://schemas.microsoft.com/office/drawing/2014/main" id="{980C6713-166F-4E05-8185-483E998EAD09}"/>
              </a:ext>
            </a:extLst>
          </p:cNvPr>
          <p:cNvSpPr/>
          <p:nvPr/>
        </p:nvSpPr>
        <p:spPr>
          <a:xfrm>
            <a:off x="2016666" y="799914"/>
            <a:ext cx="3278685" cy="83408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tr-TR" sz="1500" b="1" dirty="0"/>
              <a:t>Yılda 1 kez yapılır (Güz Dönemi).</a:t>
            </a:r>
          </a:p>
          <a:p>
            <a:pPr algn="just"/>
            <a:r>
              <a:rPr lang="tr-TR" sz="1500" b="1" dirty="0"/>
              <a:t>Mazeret sınavı yapılmaz.</a:t>
            </a:r>
          </a:p>
        </p:txBody>
      </p:sp>
      <p:sp>
        <p:nvSpPr>
          <p:cNvPr id="3" name="Dikdörtgen 2">
            <a:extLst>
              <a:ext uri="{FF2B5EF4-FFF2-40B4-BE49-F238E27FC236}">
                <a16:creationId xmlns:a16="http://schemas.microsoft.com/office/drawing/2014/main" id="{370E6FCA-F618-48F5-A322-E5221FE4B857}"/>
              </a:ext>
            </a:extLst>
          </p:cNvPr>
          <p:cNvSpPr/>
          <p:nvPr/>
        </p:nvSpPr>
        <p:spPr>
          <a:xfrm>
            <a:off x="5553025" y="808594"/>
            <a:ext cx="5384297" cy="8028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latin typeface="Times New Roman" panose="02020603050405020304" pitchFamily="18" charset="0"/>
                <a:cs typeface="Times New Roman" panose="02020603050405020304" pitchFamily="18" charset="0"/>
              </a:rPr>
              <a:t>Öğrenci değerlendirmeye tabi tutulması için her bir sınavdan minimum 50 puan almak zorundadır.</a:t>
            </a:r>
          </a:p>
          <a:p>
            <a:pPr algn="ctr"/>
            <a:endParaRPr lang="tr-TR" sz="1200" dirty="0"/>
          </a:p>
        </p:txBody>
      </p:sp>
      <p:grpSp>
        <p:nvGrpSpPr>
          <p:cNvPr id="14" name="Grup 13">
            <a:extLst>
              <a:ext uri="{FF2B5EF4-FFF2-40B4-BE49-F238E27FC236}">
                <a16:creationId xmlns:a16="http://schemas.microsoft.com/office/drawing/2014/main" id="{A3F774CB-7FBA-474C-A265-A033D2BABB1F}"/>
              </a:ext>
            </a:extLst>
          </p:cNvPr>
          <p:cNvGrpSpPr/>
          <p:nvPr/>
        </p:nvGrpSpPr>
        <p:grpSpPr>
          <a:xfrm>
            <a:off x="-53559" y="0"/>
            <a:ext cx="1875225" cy="6858000"/>
            <a:chOff x="-1" y="0"/>
            <a:chExt cx="1875225" cy="6858000"/>
          </a:xfrm>
        </p:grpSpPr>
        <p:sp>
          <p:nvSpPr>
            <p:cNvPr id="15" name="Dikdörtgen 14">
              <a:extLst>
                <a:ext uri="{FF2B5EF4-FFF2-40B4-BE49-F238E27FC236}">
                  <a16:creationId xmlns:a16="http://schemas.microsoft.com/office/drawing/2014/main" id="{0F78CA40-67F1-4E7D-AFC4-F0DCC2F989BA}"/>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id="{F9EFDFE2-0FA6-4D64-980B-1166025C84D4}"/>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a:extLst>
                <a:ext uri="{FF2B5EF4-FFF2-40B4-BE49-F238E27FC236}">
                  <a16:creationId xmlns:a16="http://schemas.microsoft.com/office/drawing/2014/main" id="{2010E675-EB06-4FC3-861C-768D282AD6F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8" name="Grup 17">
              <a:extLst>
                <a:ext uri="{FF2B5EF4-FFF2-40B4-BE49-F238E27FC236}">
                  <a16:creationId xmlns:a16="http://schemas.microsoft.com/office/drawing/2014/main" id="{DF18E95A-650F-439F-96D4-E745F66ABD15}"/>
                </a:ext>
              </a:extLst>
            </p:cNvPr>
            <p:cNvGrpSpPr/>
            <p:nvPr/>
          </p:nvGrpSpPr>
          <p:grpSpPr>
            <a:xfrm>
              <a:off x="253998" y="6377382"/>
              <a:ext cx="1308103" cy="184666"/>
              <a:chOff x="3782160" y="6472628"/>
              <a:chExt cx="1954945" cy="275981"/>
            </a:xfrm>
          </p:grpSpPr>
          <p:pic>
            <p:nvPicPr>
              <p:cNvPr id="19" name="Resim 18">
                <a:extLst>
                  <a:ext uri="{FF2B5EF4-FFF2-40B4-BE49-F238E27FC236}">
                    <a16:creationId xmlns:a16="http://schemas.microsoft.com/office/drawing/2014/main" id="{E3C30B91-F015-4290-A6FA-44248716BB8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20" name="Metin kutusu 19">
                <a:extLst>
                  <a:ext uri="{FF2B5EF4-FFF2-40B4-BE49-F238E27FC236}">
                    <a16:creationId xmlns:a16="http://schemas.microsoft.com/office/drawing/2014/main" id="{567F272F-C0C2-4E61-932F-1C988375D1A7}"/>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Tree>
    <p:extLst>
      <p:ext uri="{BB962C8B-B14F-4D97-AF65-F5344CB8AC3E}">
        <p14:creationId xmlns:p14="http://schemas.microsoft.com/office/powerpoint/2010/main" val="16401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down)">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FF42F08C-ED7D-44EB-BD7B-DB554AF11672}"/>
              </a:ext>
            </a:extLst>
          </p:cNvPr>
          <p:cNvGraphicFramePr>
            <a:graphicFrameLocks noGrp="1"/>
          </p:cNvGraphicFramePr>
          <p:nvPr>
            <p:ph idx="1"/>
            <p:extLst>
              <p:ext uri="{D42A27DB-BD31-4B8C-83A1-F6EECF244321}">
                <p14:modId xmlns:p14="http://schemas.microsoft.com/office/powerpoint/2010/main" val="1325233324"/>
              </p:ext>
            </p:extLst>
          </p:nvPr>
        </p:nvGraphicFramePr>
        <p:xfrm>
          <a:off x="2229394" y="2238000"/>
          <a:ext cx="9124408" cy="3822140"/>
        </p:xfrm>
        <a:graphic>
          <a:graphicData uri="http://schemas.openxmlformats.org/drawingml/2006/table">
            <a:tbl>
              <a:tblPr firstRow="1" bandRow="1">
                <a:tableStyleId>{16D9F66E-5EB9-4882-86FB-DCBF35E3C3E4}</a:tableStyleId>
              </a:tblPr>
              <a:tblGrid>
                <a:gridCol w="2281102">
                  <a:extLst>
                    <a:ext uri="{9D8B030D-6E8A-4147-A177-3AD203B41FA5}">
                      <a16:colId xmlns:a16="http://schemas.microsoft.com/office/drawing/2014/main" val="728585891"/>
                    </a:ext>
                  </a:extLst>
                </a:gridCol>
                <a:gridCol w="2281102">
                  <a:extLst>
                    <a:ext uri="{9D8B030D-6E8A-4147-A177-3AD203B41FA5}">
                      <a16:colId xmlns:a16="http://schemas.microsoft.com/office/drawing/2014/main" val="1368610329"/>
                    </a:ext>
                  </a:extLst>
                </a:gridCol>
                <a:gridCol w="2281102">
                  <a:extLst>
                    <a:ext uri="{9D8B030D-6E8A-4147-A177-3AD203B41FA5}">
                      <a16:colId xmlns:a16="http://schemas.microsoft.com/office/drawing/2014/main" val="652840306"/>
                    </a:ext>
                  </a:extLst>
                </a:gridCol>
                <a:gridCol w="2281102">
                  <a:extLst>
                    <a:ext uri="{9D8B030D-6E8A-4147-A177-3AD203B41FA5}">
                      <a16:colId xmlns:a16="http://schemas.microsoft.com/office/drawing/2014/main" val="2267278067"/>
                    </a:ext>
                  </a:extLst>
                </a:gridCol>
              </a:tblGrid>
              <a:tr h="989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kern="1200" noProof="0" dirty="0" err="1">
                          <a:effectLst/>
                        </a:rPr>
                        <a:t>Beginner</a:t>
                      </a:r>
                      <a:br>
                        <a:rPr lang="tr-TR" sz="2000" dirty="0">
                          <a:effectLst/>
                        </a:rPr>
                      </a:br>
                      <a:r>
                        <a:rPr lang="tr-TR" sz="2000" dirty="0">
                          <a:effectLst/>
                        </a:rPr>
                        <a:t>başlangıçlı  kur sistemi</a:t>
                      </a:r>
                    </a:p>
                  </a:txBody>
                  <a:tcPr marL="66675" marR="57150" marT="4382"/>
                </a:tc>
                <a:tc>
                  <a:txBody>
                    <a:bodyPr/>
                    <a:lstStyle/>
                    <a:p>
                      <a:pPr fontAlgn="t"/>
                      <a:r>
                        <a:rPr lang="tr-TR" sz="2000" dirty="0" err="1">
                          <a:effectLst/>
                        </a:rPr>
                        <a:t>Elementary</a:t>
                      </a:r>
                      <a:br>
                        <a:rPr lang="tr-TR" sz="2000" dirty="0">
                          <a:effectLst/>
                        </a:rPr>
                      </a:br>
                      <a:r>
                        <a:rPr lang="tr-TR" sz="2000" dirty="0">
                          <a:effectLst/>
                        </a:rPr>
                        <a:t>başlangıçlı  kur sistemi</a:t>
                      </a:r>
                    </a:p>
                  </a:txBody>
                  <a:tcPr marL="66675" marR="57150" marT="4382"/>
                </a:tc>
                <a:tc>
                  <a:txBody>
                    <a:bodyPr/>
                    <a:lstStyle/>
                    <a:p>
                      <a:pPr fontAlgn="t"/>
                      <a:r>
                        <a:rPr lang="tr-TR" sz="2000" dirty="0" err="1">
                          <a:effectLst/>
                        </a:rPr>
                        <a:t>Pre-Intermediate</a:t>
                      </a:r>
                      <a:br>
                        <a:rPr lang="tr-TR" sz="2000" dirty="0">
                          <a:effectLst/>
                        </a:rPr>
                      </a:br>
                      <a:r>
                        <a:rPr lang="tr-TR" sz="2000" dirty="0">
                          <a:effectLst/>
                        </a:rPr>
                        <a:t>başlangıçlı kur sistemi</a:t>
                      </a:r>
                    </a:p>
                  </a:txBody>
                  <a:tcPr marL="66675" marR="57150" marT="4382"/>
                </a:tc>
                <a:tc>
                  <a:txBody>
                    <a:bodyPr/>
                    <a:lstStyle/>
                    <a:p>
                      <a:pPr fontAlgn="t"/>
                      <a:r>
                        <a:rPr lang="tr-TR" sz="2000" dirty="0" err="1">
                          <a:effectLst/>
                        </a:rPr>
                        <a:t>Intermediate</a:t>
                      </a:r>
                      <a:r>
                        <a:rPr lang="tr-TR" sz="2000" dirty="0">
                          <a:effectLst/>
                        </a:rPr>
                        <a:t> </a:t>
                      </a:r>
                      <a:br>
                        <a:rPr lang="tr-TR" sz="2000" dirty="0">
                          <a:effectLst/>
                        </a:rPr>
                      </a:br>
                      <a:r>
                        <a:rPr lang="tr-TR" sz="2000" dirty="0">
                          <a:effectLst/>
                        </a:rPr>
                        <a:t>başlangıçlı  kur sistemi</a:t>
                      </a:r>
                    </a:p>
                  </a:txBody>
                  <a:tcPr marL="66675" marR="57150" marT="4382"/>
                </a:tc>
                <a:extLst>
                  <a:ext uri="{0D108BD9-81ED-4DB2-BD59-A6C34878D82A}">
                    <a16:rowId xmlns:a16="http://schemas.microsoft.com/office/drawing/2014/main" val="1613394187"/>
                  </a:ext>
                </a:extLst>
              </a:tr>
              <a:tr h="1599341">
                <a:tc>
                  <a:txBody>
                    <a:bodyPr/>
                    <a:lstStyle/>
                    <a:p>
                      <a:r>
                        <a:rPr lang="tr-TR" sz="1600" dirty="0"/>
                        <a:t>%40-Dönem içi Değerlendirme, %60 dönem sonu sınavı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%40-Dönem içi Değerlendirme, %60 dönem sonu sınavı </a:t>
                      </a:r>
                    </a:p>
                    <a:p>
                      <a:endParaRPr lang="tr-TR" sz="1600" dirty="0"/>
                    </a:p>
                  </a:txBody>
                  <a:tcPr/>
                </a:tc>
                <a:tc>
                  <a:txBody>
                    <a:bodyPr/>
                    <a:lstStyle/>
                    <a:p>
                      <a:r>
                        <a:rPr lang="tr-TR" sz="1600" dirty="0"/>
                        <a:t>%40-Dönem içi Değerlendirme, %60 dönem sonu sınavı </a:t>
                      </a:r>
                    </a:p>
                  </a:txBody>
                  <a:tcPr/>
                </a:tc>
                <a:tc>
                  <a:txBody>
                    <a:bodyPr/>
                    <a:lstStyle/>
                    <a:p>
                      <a:r>
                        <a:rPr lang="tr-TR" sz="1600" dirty="0"/>
                        <a:t>%40-Dönem içi Değerlendirme, %60 dönem sonu sınavı </a:t>
                      </a:r>
                    </a:p>
                  </a:txBody>
                  <a:tcPr/>
                </a:tc>
                <a:extLst>
                  <a:ext uri="{0D108BD9-81ED-4DB2-BD59-A6C34878D82A}">
                    <a16:rowId xmlns:a16="http://schemas.microsoft.com/office/drawing/2014/main" val="3884492922"/>
                  </a:ext>
                </a:extLst>
              </a:tr>
              <a:tr h="1233777">
                <a:tc>
                  <a:txBody>
                    <a:bodyPr/>
                    <a:lstStyle/>
                    <a:p>
                      <a:r>
                        <a:rPr lang="tr-TR" sz="1600" dirty="0"/>
                        <a:t>Dönem içi değerlendirme 4 kriter, her biri %10</a:t>
                      </a:r>
                      <a:endParaRPr lang="tr-TR"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Dönem içi değerlendirme 4 kriter, her biri %10</a:t>
                      </a:r>
                    </a:p>
                    <a:p>
                      <a:endParaRPr lang="tr-T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Dönem içi değerlendirme 4 kriter, her biri %10</a:t>
                      </a:r>
                    </a:p>
                    <a:p>
                      <a:endParaRPr lang="tr-TR"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600" dirty="0"/>
                        <a:t>Dönem içi değerlendirme  4 kriter,</a:t>
                      </a:r>
                      <a:r>
                        <a:rPr lang="tr-TR" sz="1600" baseline="0" dirty="0"/>
                        <a:t> farklı oranlar</a:t>
                      </a:r>
                      <a:endParaRPr lang="tr-TR" sz="1600" dirty="0"/>
                    </a:p>
                  </a:txBody>
                  <a:tcPr/>
                </a:tc>
                <a:extLst>
                  <a:ext uri="{0D108BD9-81ED-4DB2-BD59-A6C34878D82A}">
                    <a16:rowId xmlns:a16="http://schemas.microsoft.com/office/drawing/2014/main" val="791679278"/>
                  </a:ext>
                </a:extLst>
              </a:tr>
            </a:tbl>
          </a:graphicData>
        </a:graphic>
      </p:graphicFrame>
      <p:graphicFrame>
        <p:nvGraphicFramePr>
          <p:cNvPr id="10" name="Tablo 9">
            <a:extLst>
              <a:ext uri="{FF2B5EF4-FFF2-40B4-BE49-F238E27FC236}">
                <a16:creationId xmlns:a16="http://schemas.microsoft.com/office/drawing/2014/main" id="{4BB22906-34A2-4378-B332-AABC33CBB8D5}"/>
              </a:ext>
            </a:extLst>
          </p:cNvPr>
          <p:cNvGraphicFramePr>
            <a:graphicFrameLocks noGrp="1"/>
          </p:cNvGraphicFramePr>
          <p:nvPr>
            <p:extLst>
              <p:ext uri="{D42A27DB-BD31-4B8C-83A1-F6EECF244321}">
                <p14:modId xmlns:p14="http://schemas.microsoft.com/office/powerpoint/2010/main" val="550338132"/>
              </p:ext>
            </p:extLst>
          </p:nvPr>
        </p:nvGraphicFramePr>
        <p:xfrm>
          <a:off x="2229394" y="752397"/>
          <a:ext cx="9124408" cy="1112520"/>
        </p:xfrm>
        <a:graphic>
          <a:graphicData uri="http://schemas.openxmlformats.org/drawingml/2006/table">
            <a:tbl>
              <a:tblPr firstRow="1" bandRow="1">
                <a:tableStyleId>{00A15C55-8517-42AA-B614-E9B94910E393}</a:tableStyleId>
              </a:tblPr>
              <a:tblGrid>
                <a:gridCol w="4562204">
                  <a:extLst>
                    <a:ext uri="{9D8B030D-6E8A-4147-A177-3AD203B41FA5}">
                      <a16:colId xmlns:a16="http://schemas.microsoft.com/office/drawing/2014/main" val="2755628372"/>
                    </a:ext>
                  </a:extLst>
                </a:gridCol>
                <a:gridCol w="4562204">
                  <a:extLst>
                    <a:ext uri="{9D8B030D-6E8A-4147-A177-3AD203B41FA5}">
                      <a16:colId xmlns:a16="http://schemas.microsoft.com/office/drawing/2014/main" val="1677363179"/>
                    </a:ext>
                  </a:extLst>
                </a:gridCol>
              </a:tblGrid>
              <a:tr h="370840">
                <a:tc gridSpan="2">
                  <a:txBody>
                    <a:bodyPr/>
                    <a:lstStyle/>
                    <a:p>
                      <a:pPr algn="ctr"/>
                      <a:r>
                        <a:rPr lang="tr-TR" dirty="0"/>
                        <a:t>Hazırlık Sistemi</a:t>
                      </a:r>
                    </a:p>
                  </a:txBody>
                  <a:tcPr/>
                </a:tc>
                <a:tc hMerge="1">
                  <a:txBody>
                    <a:bodyPr/>
                    <a:lstStyle/>
                    <a:p>
                      <a:endParaRPr lang="tr-TR"/>
                    </a:p>
                  </a:txBody>
                  <a:tcPr/>
                </a:tc>
                <a:extLst>
                  <a:ext uri="{0D108BD9-81ED-4DB2-BD59-A6C34878D82A}">
                    <a16:rowId xmlns:a16="http://schemas.microsoft.com/office/drawing/2014/main" val="1451581369"/>
                  </a:ext>
                </a:extLst>
              </a:tr>
              <a:tr h="370840">
                <a:tc>
                  <a:txBody>
                    <a:bodyPr/>
                    <a:lstStyle/>
                    <a:p>
                      <a:pPr marL="0" algn="ctr" defTabSz="914400" rtl="0" eaLnBrk="1" latinLnBrk="0" hangingPunct="1"/>
                      <a:r>
                        <a:rPr lang="tr-TR" sz="1800" kern="1200" dirty="0"/>
                        <a:t>Güz Dönemi</a:t>
                      </a:r>
                      <a:endParaRPr lang="tr-TR" sz="1800" b="1" kern="1200" dirty="0">
                        <a:solidFill>
                          <a:schemeClr val="tx1"/>
                        </a:solidFill>
                        <a:latin typeface="+mn-lt"/>
                        <a:ea typeface="+mn-ea"/>
                        <a:cs typeface="+mn-cs"/>
                      </a:endParaRPr>
                    </a:p>
                  </a:txBody>
                  <a:tcPr/>
                </a:tc>
                <a:tc>
                  <a:txBody>
                    <a:bodyPr/>
                    <a:lstStyle/>
                    <a:p>
                      <a:pPr marL="0" algn="ctr" defTabSz="914400" rtl="0" eaLnBrk="1" latinLnBrk="0" hangingPunct="1"/>
                      <a:r>
                        <a:rPr lang="tr-TR" sz="1800" kern="1200" dirty="0"/>
                        <a:t>Bahar Dönemi</a:t>
                      </a:r>
                      <a:endParaRPr lang="tr-TR" sz="1800" b="1" kern="1200" dirty="0">
                        <a:solidFill>
                          <a:schemeClr val="tx1"/>
                        </a:solidFill>
                        <a:latin typeface="+mn-lt"/>
                        <a:ea typeface="+mn-ea"/>
                        <a:cs typeface="+mn-cs"/>
                      </a:endParaRPr>
                    </a:p>
                  </a:txBody>
                  <a:tcPr/>
                </a:tc>
                <a:extLst>
                  <a:ext uri="{0D108BD9-81ED-4DB2-BD59-A6C34878D82A}">
                    <a16:rowId xmlns:a16="http://schemas.microsoft.com/office/drawing/2014/main" val="3517332460"/>
                  </a:ext>
                </a:extLst>
              </a:tr>
              <a:tr h="370840">
                <a:tc>
                  <a:txBody>
                    <a:bodyPr/>
                    <a:lstStyle/>
                    <a:p>
                      <a:pPr marL="0" algn="l" defTabSz="914400" rtl="0" eaLnBrk="1" latinLnBrk="0" hangingPunct="1"/>
                      <a:r>
                        <a:rPr lang="tr-TR" sz="1800" kern="1200" dirty="0"/>
                        <a:t>A1                            A2 </a:t>
                      </a:r>
                      <a:endParaRPr lang="tr-TR" sz="1800" b="1" kern="1200" dirty="0">
                        <a:solidFill>
                          <a:schemeClr val="tx1"/>
                        </a:solidFill>
                        <a:latin typeface="+mn-lt"/>
                        <a:ea typeface="+mn-ea"/>
                        <a:cs typeface="+mn-cs"/>
                      </a:endParaRPr>
                    </a:p>
                  </a:txBody>
                  <a:tcPr/>
                </a:tc>
                <a:tc>
                  <a:txBody>
                    <a:bodyPr/>
                    <a:lstStyle/>
                    <a:p>
                      <a:pPr marL="0" algn="l" defTabSz="914400" rtl="0" eaLnBrk="1" latinLnBrk="0" hangingPunct="1"/>
                      <a:r>
                        <a:rPr lang="tr-TR" sz="1800" kern="1200" dirty="0"/>
                        <a:t>A2+                              B1</a:t>
                      </a:r>
                      <a:endParaRPr lang="tr-TR" sz="1800" b="1" kern="1200" dirty="0">
                        <a:solidFill>
                          <a:schemeClr val="tx1"/>
                        </a:solidFill>
                        <a:latin typeface="+mn-lt"/>
                        <a:ea typeface="+mn-ea"/>
                        <a:cs typeface="+mn-cs"/>
                      </a:endParaRPr>
                    </a:p>
                  </a:txBody>
                  <a:tcPr/>
                </a:tc>
                <a:extLst>
                  <a:ext uri="{0D108BD9-81ED-4DB2-BD59-A6C34878D82A}">
                    <a16:rowId xmlns:a16="http://schemas.microsoft.com/office/drawing/2014/main" val="26235549"/>
                  </a:ext>
                </a:extLst>
              </a:tr>
            </a:tbl>
          </a:graphicData>
        </a:graphic>
      </p:graphicFrame>
      <p:sp>
        <p:nvSpPr>
          <p:cNvPr id="11" name="Ok: Sağ 10">
            <a:extLst>
              <a:ext uri="{FF2B5EF4-FFF2-40B4-BE49-F238E27FC236}">
                <a16:creationId xmlns:a16="http://schemas.microsoft.com/office/drawing/2014/main" id="{EEA7F25B-A555-465E-AEB0-F445F15029F0}"/>
              </a:ext>
            </a:extLst>
          </p:cNvPr>
          <p:cNvSpPr/>
          <p:nvPr/>
        </p:nvSpPr>
        <p:spPr>
          <a:xfrm>
            <a:off x="2918394" y="1550126"/>
            <a:ext cx="895959" cy="29417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100" dirty="0"/>
              <a:t>Başarılı</a:t>
            </a:r>
          </a:p>
        </p:txBody>
      </p:sp>
      <p:sp>
        <p:nvSpPr>
          <p:cNvPr id="12" name="Ok: Sağ 11">
            <a:extLst>
              <a:ext uri="{FF2B5EF4-FFF2-40B4-BE49-F238E27FC236}">
                <a16:creationId xmlns:a16="http://schemas.microsoft.com/office/drawing/2014/main" id="{A6B9B9B3-36A1-4859-BBF0-DEB75BB7917A}"/>
              </a:ext>
            </a:extLst>
          </p:cNvPr>
          <p:cNvSpPr/>
          <p:nvPr/>
        </p:nvSpPr>
        <p:spPr>
          <a:xfrm>
            <a:off x="5056348" y="1550126"/>
            <a:ext cx="895959" cy="29417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100" dirty="0"/>
              <a:t>Başarılı</a:t>
            </a:r>
          </a:p>
        </p:txBody>
      </p:sp>
      <p:sp>
        <p:nvSpPr>
          <p:cNvPr id="13" name="Ok: Sağ 12">
            <a:extLst>
              <a:ext uri="{FF2B5EF4-FFF2-40B4-BE49-F238E27FC236}">
                <a16:creationId xmlns:a16="http://schemas.microsoft.com/office/drawing/2014/main" id="{928BB8D3-821D-45FD-9668-552B85F95815}"/>
              </a:ext>
            </a:extLst>
          </p:cNvPr>
          <p:cNvSpPr/>
          <p:nvPr/>
        </p:nvSpPr>
        <p:spPr>
          <a:xfrm>
            <a:off x="7729880" y="1550126"/>
            <a:ext cx="895959" cy="29417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100" dirty="0"/>
              <a:t>Başarılı</a:t>
            </a:r>
          </a:p>
        </p:txBody>
      </p:sp>
      <p:sp>
        <p:nvSpPr>
          <p:cNvPr id="14" name="Ok: Sağ 13">
            <a:extLst>
              <a:ext uri="{FF2B5EF4-FFF2-40B4-BE49-F238E27FC236}">
                <a16:creationId xmlns:a16="http://schemas.microsoft.com/office/drawing/2014/main" id="{D3409C3C-FE9B-4B81-A90F-77C01CFE66CF}"/>
              </a:ext>
            </a:extLst>
          </p:cNvPr>
          <p:cNvSpPr/>
          <p:nvPr/>
        </p:nvSpPr>
        <p:spPr>
          <a:xfrm>
            <a:off x="9866812" y="1550125"/>
            <a:ext cx="895959" cy="29417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100" dirty="0"/>
              <a:t>Başarılı</a:t>
            </a:r>
          </a:p>
        </p:txBody>
      </p:sp>
      <p:grpSp>
        <p:nvGrpSpPr>
          <p:cNvPr id="15" name="Grup 14">
            <a:extLst>
              <a:ext uri="{FF2B5EF4-FFF2-40B4-BE49-F238E27FC236}">
                <a16:creationId xmlns:a16="http://schemas.microsoft.com/office/drawing/2014/main" id="{70094E7B-ED8D-4589-B0ED-1F5697089B7C}"/>
              </a:ext>
            </a:extLst>
          </p:cNvPr>
          <p:cNvGrpSpPr/>
          <p:nvPr/>
        </p:nvGrpSpPr>
        <p:grpSpPr>
          <a:xfrm>
            <a:off x="0" y="0"/>
            <a:ext cx="1875225" cy="6858000"/>
            <a:chOff x="-1" y="0"/>
            <a:chExt cx="1875225" cy="6858000"/>
          </a:xfrm>
        </p:grpSpPr>
        <p:sp>
          <p:nvSpPr>
            <p:cNvPr id="16" name="Dikdörtgen 15">
              <a:extLst>
                <a:ext uri="{FF2B5EF4-FFF2-40B4-BE49-F238E27FC236}">
                  <a16:creationId xmlns:a16="http://schemas.microsoft.com/office/drawing/2014/main" id="{6EC735F3-505E-40D1-B4E6-1E53D21EBC6A}"/>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id="{6446F11B-5777-49A1-A8E5-5970DF61A95B}"/>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a:extLst>
                <a:ext uri="{FF2B5EF4-FFF2-40B4-BE49-F238E27FC236}">
                  <a16:creationId xmlns:a16="http://schemas.microsoft.com/office/drawing/2014/main" id="{19CEA1AD-58DF-432C-88AF-084CE315B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9" name="Grup 18">
              <a:extLst>
                <a:ext uri="{FF2B5EF4-FFF2-40B4-BE49-F238E27FC236}">
                  <a16:creationId xmlns:a16="http://schemas.microsoft.com/office/drawing/2014/main" id="{B155CBAC-0D0A-48E4-A0F2-1D640C53D65B}"/>
                </a:ext>
              </a:extLst>
            </p:cNvPr>
            <p:cNvGrpSpPr/>
            <p:nvPr/>
          </p:nvGrpSpPr>
          <p:grpSpPr>
            <a:xfrm>
              <a:off x="253998" y="6377382"/>
              <a:ext cx="1308103" cy="184666"/>
              <a:chOff x="3782160" y="6472628"/>
              <a:chExt cx="1954945" cy="275981"/>
            </a:xfrm>
          </p:grpSpPr>
          <p:pic>
            <p:nvPicPr>
              <p:cNvPr id="20" name="Resim 19">
                <a:extLst>
                  <a:ext uri="{FF2B5EF4-FFF2-40B4-BE49-F238E27FC236}">
                    <a16:creationId xmlns:a16="http://schemas.microsoft.com/office/drawing/2014/main" id="{C73309BA-6C53-4FC4-AB89-63F518D897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21" name="Metin kutusu 20">
                <a:extLst>
                  <a:ext uri="{FF2B5EF4-FFF2-40B4-BE49-F238E27FC236}">
                    <a16:creationId xmlns:a16="http://schemas.microsoft.com/office/drawing/2014/main" id="{837EA8D8-22E1-4065-AA63-40E118032C9F}"/>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Tree>
    <p:extLst>
      <p:ext uri="{BB962C8B-B14F-4D97-AF65-F5344CB8AC3E}">
        <p14:creationId xmlns:p14="http://schemas.microsoft.com/office/powerpoint/2010/main" val="79690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a:extLst>
              <a:ext uri="{FF2B5EF4-FFF2-40B4-BE49-F238E27FC236}">
                <a16:creationId xmlns:a16="http://schemas.microsoft.com/office/drawing/2014/main" id="{70094E7B-ED8D-4589-B0ED-1F5697089B7C}"/>
              </a:ext>
            </a:extLst>
          </p:cNvPr>
          <p:cNvGrpSpPr/>
          <p:nvPr/>
        </p:nvGrpSpPr>
        <p:grpSpPr>
          <a:xfrm>
            <a:off x="0" y="0"/>
            <a:ext cx="1875225" cy="6858000"/>
            <a:chOff x="-1" y="0"/>
            <a:chExt cx="1875225" cy="6858000"/>
          </a:xfrm>
        </p:grpSpPr>
        <p:sp>
          <p:nvSpPr>
            <p:cNvPr id="16" name="Dikdörtgen 15">
              <a:extLst>
                <a:ext uri="{FF2B5EF4-FFF2-40B4-BE49-F238E27FC236}">
                  <a16:creationId xmlns:a16="http://schemas.microsoft.com/office/drawing/2014/main" id="{6EC735F3-505E-40D1-B4E6-1E53D21EBC6A}"/>
                </a:ext>
              </a:extLst>
            </p:cNvPr>
            <p:cNvSpPr/>
            <p:nvPr/>
          </p:nvSpPr>
          <p:spPr>
            <a:xfrm>
              <a:off x="-1" y="0"/>
              <a:ext cx="1875225" cy="6858000"/>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id="{6446F11B-5777-49A1-A8E5-5970DF61A95B}"/>
                </a:ext>
              </a:extLst>
            </p:cNvPr>
            <p:cNvSpPr/>
            <p:nvPr/>
          </p:nvSpPr>
          <p:spPr>
            <a:xfrm>
              <a:off x="0" y="0"/>
              <a:ext cx="1800000" cy="6858000"/>
            </a:xfrm>
            <a:prstGeom prst="rect">
              <a:avLst/>
            </a:prstGeom>
            <a:solidFill>
              <a:srgbClr val="00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a:extLst>
                <a:ext uri="{FF2B5EF4-FFF2-40B4-BE49-F238E27FC236}">
                  <a16:creationId xmlns:a16="http://schemas.microsoft.com/office/drawing/2014/main" id="{19CEA1AD-58DF-432C-88AF-084CE315B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766" y="2526405"/>
              <a:ext cx="1094022" cy="1228972"/>
            </a:xfrm>
            <a:prstGeom prst="rect">
              <a:avLst/>
            </a:prstGeom>
          </p:spPr>
        </p:pic>
        <p:grpSp>
          <p:nvGrpSpPr>
            <p:cNvPr id="19" name="Grup 18">
              <a:extLst>
                <a:ext uri="{FF2B5EF4-FFF2-40B4-BE49-F238E27FC236}">
                  <a16:creationId xmlns:a16="http://schemas.microsoft.com/office/drawing/2014/main" id="{B155CBAC-0D0A-48E4-A0F2-1D640C53D65B}"/>
                </a:ext>
              </a:extLst>
            </p:cNvPr>
            <p:cNvGrpSpPr/>
            <p:nvPr/>
          </p:nvGrpSpPr>
          <p:grpSpPr>
            <a:xfrm>
              <a:off x="253998" y="6377382"/>
              <a:ext cx="1308103" cy="184666"/>
              <a:chOff x="3782160" y="6472628"/>
              <a:chExt cx="1954945" cy="275981"/>
            </a:xfrm>
          </p:grpSpPr>
          <p:pic>
            <p:nvPicPr>
              <p:cNvPr id="20" name="Resim 19">
                <a:extLst>
                  <a:ext uri="{FF2B5EF4-FFF2-40B4-BE49-F238E27FC236}">
                    <a16:creationId xmlns:a16="http://schemas.microsoft.com/office/drawing/2014/main" id="{C73309BA-6C53-4FC4-AB89-63F518D897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2160" y="6490527"/>
                <a:ext cx="241200" cy="241200"/>
              </a:xfrm>
              <a:prstGeom prst="rect">
                <a:avLst/>
              </a:prstGeom>
            </p:spPr>
          </p:pic>
          <p:sp>
            <p:nvSpPr>
              <p:cNvPr id="21" name="Metin kutusu 20">
                <a:extLst>
                  <a:ext uri="{FF2B5EF4-FFF2-40B4-BE49-F238E27FC236}">
                    <a16:creationId xmlns:a16="http://schemas.microsoft.com/office/drawing/2014/main" id="{837EA8D8-22E1-4065-AA63-40E118032C9F}"/>
                  </a:ext>
                </a:extLst>
              </p:cNvPr>
              <p:cNvSpPr txBox="1"/>
              <p:nvPr/>
            </p:nvSpPr>
            <p:spPr>
              <a:xfrm>
                <a:off x="4102102" y="6472628"/>
                <a:ext cx="1635003" cy="275981"/>
              </a:xfrm>
              <a:prstGeom prst="rect">
                <a:avLst/>
              </a:prstGeom>
              <a:noFill/>
            </p:spPr>
            <p:txBody>
              <a:bodyPr wrap="square" lIns="0" tIns="0" rIns="0" bIns="0" rtlCol="0">
                <a:spAutoFit/>
              </a:bodyPr>
              <a:lstStyle/>
              <a:p>
                <a:r>
                  <a:rPr lang="tr-TR" sz="1200" i="1" dirty="0">
                    <a:solidFill>
                      <a:schemeClr val="bg1"/>
                    </a:solidFill>
                    <a:latin typeface="Times New Roman" panose="02020603050405020304" pitchFamily="18" charset="0"/>
                    <a:cs typeface="Times New Roman" panose="02020603050405020304" pitchFamily="18" charset="0"/>
                  </a:rPr>
                  <a:t>www.sivas.edu.tr</a:t>
                </a:r>
              </a:p>
            </p:txBody>
          </p:sp>
        </p:grpSp>
      </p:grpSp>
      <p:sp>
        <p:nvSpPr>
          <p:cNvPr id="22" name="Unvan 25">
            <a:extLst>
              <a:ext uri="{FF2B5EF4-FFF2-40B4-BE49-F238E27FC236}">
                <a16:creationId xmlns:a16="http://schemas.microsoft.com/office/drawing/2014/main" id="{4282F337-3F8F-4ABF-A57A-674BB98EA47B}"/>
              </a:ext>
            </a:extLst>
          </p:cNvPr>
          <p:cNvSpPr>
            <a:spLocks noGrp="1"/>
          </p:cNvSpPr>
          <p:nvPr>
            <p:ph type="title"/>
          </p:nvPr>
        </p:nvSpPr>
        <p:spPr>
          <a:xfrm>
            <a:off x="1891485" y="260636"/>
            <a:ext cx="5293437" cy="584775"/>
          </a:xfrm>
          <a:prstGeom prst="rect">
            <a:avLst/>
          </a:prstGeom>
        </p:spPr>
        <p:txBody>
          <a:bodyPr wrap="none">
            <a:spAutoFit/>
          </a:bodyPr>
          <a:lstStyle/>
          <a:p>
            <a:pPr algn="ctr"/>
            <a:r>
              <a:rPr lang="tr-TR" sz="3200" dirty="0">
                <a:ln w="0"/>
                <a:solidFill>
                  <a:srgbClr val="0070C0"/>
                </a:solidFill>
                <a:effectLst>
                  <a:reflection blurRad="6350" stA="53000" endA="300" endPos="35500" dir="5400000" sy="-90000" algn="bl" rotWithShape="0"/>
                </a:effectLst>
                <a:latin typeface="Arial Black" panose="020B0A04020102020204" pitchFamily="34" charset="0"/>
              </a:rPr>
              <a:t>HAZIRLIK MODELİMİZ</a:t>
            </a:r>
            <a:endParaRPr lang="tr-TR" sz="3200" dirty="0"/>
          </a:p>
        </p:txBody>
      </p:sp>
      <p:sp>
        <p:nvSpPr>
          <p:cNvPr id="23" name="Unvan 25">
            <a:extLst>
              <a:ext uri="{FF2B5EF4-FFF2-40B4-BE49-F238E27FC236}">
                <a16:creationId xmlns:a16="http://schemas.microsoft.com/office/drawing/2014/main" id="{640D60DF-0DD5-4750-8658-31C24000E703}"/>
              </a:ext>
            </a:extLst>
          </p:cNvPr>
          <p:cNvSpPr txBox="1">
            <a:spLocks/>
          </p:cNvSpPr>
          <p:nvPr/>
        </p:nvSpPr>
        <p:spPr>
          <a:xfrm>
            <a:off x="1947612" y="592835"/>
            <a:ext cx="3543984" cy="707886"/>
          </a:xfrm>
          <a:prstGeom prst="rect">
            <a:avLst/>
          </a:prstGeom>
        </p:spPr>
        <p:txBody>
          <a:bodyPr vert="horz" wrap="none" lIns="91440" tIns="45720" rIns="91440" bIns="4572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2000" dirty="0">
              <a:ln w="0"/>
              <a:solidFill>
                <a:srgbClr val="0070C0"/>
              </a:solidFill>
              <a:effectLst>
                <a:reflection blurRad="6350" stA="53000" endA="300" endPos="35500" dir="5400000" sy="-90000" algn="bl" rotWithShape="0"/>
              </a:effectLst>
              <a:latin typeface="Arial Black" panose="020B0A04020102020204" pitchFamily="34" charset="0"/>
            </a:endParaRPr>
          </a:p>
          <a:p>
            <a:pPr algn="ctr"/>
            <a:r>
              <a:rPr lang="tr-TR" sz="2000" dirty="0">
                <a:ln w="0"/>
                <a:solidFill>
                  <a:srgbClr val="0070C0"/>
                </a:solidFill>
                <a:effectLst>
                  <a:reflection blurRad="6350" stA="53000" endA="300" endPos="35500" dir="5400000" sy="-90000" algn="bl" rotWithShape="0"/>
                </a:effectLst>
                <a:latin typeface="Arial Black" panose="020B0A04020102020204" pitchFamily="34" charset="0"/>
              </a:rPr>
              <a:t>2- İşleyiş ve Kur Bitirme</a:t>
            </a:r>
            <a:endParaRPr lang="tr-TR" sz="2000" dirty="0"/>
          </a:p>
        </p:txBody>
      </p:sp>
      <p:sp>
        <p:nvSpPr>
          <p:cNvPr id="5" name="Dikdörtgen 4">
            <a:extLst>
              <a:ext uri="{FF2B5EF4-FFF2-40B4-BE49-F238E27FC236}">
                <a16:creationId xmlns:a16="http://schemas.microsoft.com/office/drawing/2014/main" id="{7C30F494-691F-45E9-99AF-119062A215E1}"/>
              </a:ext>
            </a:extLst>
          </p:cNvPr>
          <p:cNvSpPr/>
          <p:nvPr/>
        </p:nvSpPr>
        <p:spPr>
          <a:xfrm>
            <a:off x="1947612" y="1368261"/>
            <a:ext cx="10040983" cy="2710614"/>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tr-TR"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Yüksekokulumuz İngilizce hazırlık eğitimi tek bir ders başlığı altından 4 farklı yetinin (konuşma, dinleme, </a:t>
            </a:r>
            <a:r>
              <a:rPr lang="en-GB" sz="2000" dirty="0" err="1">
                <a:solidFill>
                  <a:srgbClr val="202124"/>
                </a:solidFill>
                <a:latin typeface="Times New Roman" panose="02020603050405020304" pitchFamily="18" charset="0"/>
                <a:ea typeface="Calibri" panose="020F0502020204030204" pitchFamily="34" charset="0"/>
                <a:cs typeface="Times New Roman" panose="02020603050405020304" pitchFamily="18" charset="0"/>
              </a:rPr>
              <a:t>okuma</a:t>
            </a:r>
            <a:r>
              <a:rPr lang="en-GB" sz="20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202124"/>
                </a:solidFill>
                <a:latin typeface="Times New Roman" panose="02020603050405020304" pitchFamily="18" charset="0"/>
                <a:ea typeface="Calibri" panose="020F0502020204030204" pitchFamily="34" charset="0"/>
                <a:cs typeface="Times New Roman" panose="02020603050405020304" pitchFamily="18" charset="0"/>
              </a:rPr>
              <a:t>ve</a:t>
            </a:r>
            <a:r>
              <a:rPr lang="en-GB" sz="20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202124"/>
                </a:solidFill>
                <a:latin typeface="Times New Roman" panose="02020603050405020304" pitchFamily="18" charset="0"/>
                <a:ea typeface="Calibri" panose="020F0502020204030204" pitchFamily="34" charset="0"/>
                <a:cs typeface="Times New Roman" panose="02020603050405020304" pitchFamily="18" charset="0"/>
              </a:rPr>
              <a:t>yazma</a:t>
            </a:r>
            <a:r>
              <a:rPr lang="en-GB" sz="20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a:t>
            </a:r>
            <a:r>
              <a:rPr lang="tr-TR"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entegre edildiği “Main Course” derslerinden oluşmaktadır. Main Course dersinin devam zorunluluğu %80’dir. Aday öğrencinin bir sonraki kura geçebilmesi için bu dersi başarı ile tamamlaması gerekmektedir. Aday öğrencinin başarısız olması durumda mevcut aldığı kuru bir sonraki çeyrekte tekrar alması gerekmektedir. Bir aday öğrencinin başarılı sayılabilmesi için aldığı kurun derslerinin en az %80’ine devam etmiş durumda ve yapılacak kur bitirme sınavlarının nihai puanlamasının ve kur içi performans notunun 100 üzerinden en az 60 olması gerekmektedir.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Dikdörtgen 23">
            <a:extLst>
              <a:ext uri="{FF2B5EF4-FFF2-40B4-BE49-F238E27FC236}">
                <a16:creationId xmlns:a16="http://schemas.microsoft.com/office/drawing/2014/main" id="{1D545526-CBAC-4DDF-B622-CAD2EBB01561}"/>
              </a:ext>
            </a:extLst>
          </p:cNvPr>
          <p:cNvSpPr/>
          <p:nvPr/>
        </p:nvSpPr>
        <p:spPr>
          <a:xfrm>
            <a:off x="1947612" y="4394489"/>
            <a:ext cx="10040983" cy="1938992"/>
          </a:xfrm>
          <a:prstGeom prst="rect">
            <a:avLst/>
          </a:prstGeom>
        </p:spPr>
        <p:txBody>
          <a:bodyPr wrap="square">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 aday öğrencinin kur içi performans (%40) ve final (%60) puanlarının ortalamaları alınarak nihai puanı hesaplanır.  Aday öğrencinin vize puanını </a:t>
            </a:r>
            <a:r>
              <a:rPr lang="tr-TR" sz="2000" b="1" dirty="0">
                <a:solidFill>
                  <a:srgbClr val="0070C0"/>
                </a:solidFill>
                <a:latin typeface="Times New Roman" panose="02020603050405020304" pitchFamily="18" charset="0"/>
                <a:cs typeface="Times New Roman" panose="02020603050405020304" pitchFamily="18" charset="0"/>
              </a:rPr>
              <a:t>pop-</a:t>
            </a:r>
            <a:r>
              <a:rPr lang="tr-TR" sz="2000" b="1" dirty="0" err="1">
                <a:solidFill>
                  <a:srgbClr val="0070C0"/>
                </a:solidFill>
                <a:latin typeface="Times New Roman" panose="02020603050405020304" pitchFamily="18" charset="0"/>
                <a:cs typeface="Times New Roman" panose="02020603050405020304" pitchFamily="18" charset="0"/>
              </a:rPr>
              <a:t>quiz’ler</a:t>
            </a:r>
            <a:r>
              <a:rPr lang="tr-TR" sz="2000" b="1" dirty="0">
                <a:solidFill>
                  <a:srgbClr val="0070C0"/>
                </a:solidFill>
                <a:latin typeface="Times New Roman" panose="02020603050405020304" pitchFamily="18" charset="0"/>
                <a:cs typeface="Times New Roman" panose="02020603050405020304" pitchFamily="18" charset="0"/>
              </a:rPr>
              <a:t> (%10)</a:t>
            </a:r>
            <a:r>
              <a:rPr lang="tr-TR" sz="2000" dirty="0">
                <a:latin typeface="Times New Roman" panose="02020603050405020304" pitchFamily="18" charset="0"/>
                <a:cs typeface="Times New Roman" panose="02020603050405020304" pitchFamily="18" charset="0"/>
              </a:rPr>
              <a:t>, </a:t>
            </a:r>
            <a:r>
              <a:rPr lang="tr-TR" sz="2000" b="1" dirty="0" err="1">
                <a:solidFill>
                  <a:srgbClr val="0070C0"/>
                </a:solidFill>
                <a:latin typeface="Times New Roman" panose="02020603050405020304" pitchFamily="18" charset="0"/>
                <a:cs typeface="Times New Roman" panose="02020603050405020304" pitchFamily="18" charset="0"/>
              </a:rPr>
              <a:t>writing</a:t>
            </a:r>
            <a:r>
              <a:rPr lang="tr-TR" sz="2000" b="1" dirty="0">
                <a:solidFill>
                  <a:srgbClr val="0070C0"/>
                </a:solidFill>
                <a:latin typeface="Times New Roman" panose="02020603050405020304" pitchFamily="18" charset="0"/>
                <a:cs typeface="Times New Roman" panose="02020603050405020304" pitchFamily="18" charset="0"/>
              </a:rPr>
              <a:t> </a:t>
            </a:r>
            <a:r>
              <a:rPr lang="tr-TR" sz="2000" b="1" dirty="0" err="1">
                <a:solidFill>
                  <a:srgbClr val="0070C0"/>
                </a:solidFill>
                <a:latin typeface="Times New Roman" panose="02020603050405020304" pitchFamily="18" charset="0"/>
                <a:cs typeface="Times New Roman" panose="02020603050405020304" pitchFamily="18" charset="0"/>
              </a:rPr>
              <a:t>task’lar</a:t>
            </a:r>
            <a:r>
              <a:rPr lang="tr-TR" sz="2000" b="1" dirty="0">
                <a:solidFill>
                  <a:srgbClr val="0070C0"/>
                </a:solidFill>
                <a:latin typeface="Times New Roman" panose="02020603050405020304" pitchFamily="18" charset="0"/>
                <a:cs typeface="Times New Roman" panose="02020603050405020304" pitchFamily="18" charset="0"/>
              </a:rPr>
              <a:t> (%10), video </a:t>
            </a:r>
            <a:r>
              <a:rPr lang="tr-TR" sz="2000" b="1" dirty="0" err="1">
                <a:solidFill>
                  <a:srgbClr val="0070C0"/>
                </a:solidFill>
                <a:latin typeface="Times New Roman" panose="02020603050405020304" pitchFamily="18" charset="0"/>
                <a:cs typeface="Times New Roman" panose="02020603050405020304" pitchFamily="18" charset="0"/>
              </a:rPr>
              <a:t>task</a:t>
            </a:r>
            <a:r>
              <a:rPr lang="tr-TR" sz="2000" b="1" dirty="0">
                <a:solidFill>
                  <a:srgbClr val="0070C0"/>
                </a:solidFill>
                <a:latin typeface="Times New Roman" panose="02020603050405020304" pitchFamily="18" charset="0"/>
                <a:cs typeface="Times New Roman" panose="02020603050405020304" pitchFamily="18" charset="0"/>
              </a:rPr>
              <a:t>/ </a:t>
            </a:r>
            <a:r>
              <a:rPr lang="tr-TR" sz="2000" b="1" dirty="0" err="1">
                <a:solidFill>
                  <a:srgbClr val="0070C0"/>
                </a:solidFill>
                <a:latin typeface="Times New Roman" panose="02020603050405020304" pitchFamily="18" charset="0"/>
                <a:cs typeface="Times New Roman" panose="02020603050405020304" pitchFamily="18" charset="0"/>
              </a:rPr>
              <a:t>presentation</a:t>
            </a:r>
            <a:r>
              <a:rPr lang="tr-TR" sz="2000" b="1" dirty="0">
                <a:solidFill>
                  <a:srgbClr val="0070C0"/>
                </a:solidFill>
                <a:latin typeface="Times New Roman" panose="02020603050405020304" pitchFamily="18" charset="0"/>
                <a:cs typeface="Times New Roman" panose="02020603050405020304" pitchFamily="18" charset="0"/>
              </a:rPr>
              <a:t> (%10) </a:t>
            </a:r>
            <a:r>
              <a:rPr lang="tr-TR" sz="2000" dirty="0">
                <a:latin typeface="Times New Roman" panose="02020603050405020304" pitchFamily="18" charset="0"/>
                <a:cs typeface="Times New Roman" panose="02020603050405020304" pitchFamily="18" charset="0"/>
              </a:rPr>
              <a:t>ve </a:t>
            </a:r>
            <a:r>
              <a:rPr lang="tr-TR" sz="2000" b="1" dirty="0">
                <a:solidFill>
                  <a:srgbClr val="0070C0"/>
                </a:solidFill>
                <a:latin typeface="Times New Roman" panose="02020603050405020304" pitchFamily="18" charset="0"/>
                <a:cs typeface="Times New Roman" panose="02020603050405020304" pitchFamily="18" charset="0"/>
              </a:rPr>
              <a:t>online </a:t>
            </a:r>
            <a:r>
              <a:rPr lang="tr-TR" sz="2000" b="1" dirty="0" err="1">
                <a:solidFill>
                  <a:srgbClr val="0070C0"/>
                </a:solidFill>
                <a:latin typeface="Times New Roman" panose="02020603050405020304" pitchFamily="18" charset="0"/>
                <a:cs typeface="Times New Roman" panose="02020603050405020304" pitchFamily="18" charset="0"/>
              </a:rPr>
              <a:t>homework</a:t>
            </a:r>
            <a:r>
              <a:rPr lang="tr-TR" sz="2000" b="1" dirty="0">
                <a:solidFill>
                  <a:srgbClr val="0070C0"/>
                </a:solidFill>
                <a:latin typeface="Times New Roman" panose="02020603050405020304" pitchFamily="18" charset="0"/>
                <a:cs typeface="Times New Roman" panose="02020603050405020304" pitchFamily="18" charset="0"/>
              </a:rPr>
              <a:t> (%10) </a:t>
            </a:r>
            <a:r>
              <a:rPr lang="tr-TR" sz="2000" dirty="0">
                <a:latin typeface="Times New Roman" panose="02020603050405020304" pitchFamily="18" charset="0"/>
                <a:cs typeface="Times New Roman" panose="02020603050405020304" pitchFamily="18" charset="0"/>
              </a:rPr>
              <a:t>oluşturmaktadır. Final notunu ise 7 haftalık kur eğitimi sonunda gireceği </a:t>
            </a:r>
            <a:r>
              <a:rPr lang="tr-TR" sz="2000" b="1" dirty="0">
                <a:solidFill>
                  <a:srgbClr val="0070C0"/>
                </a:solidFill>
                <a:latin typeface="Times New Roman" panose="02020603050405020304" pitchFamily="18" charset="0"/>
                <a:cs typeface="Times New Roman" panose="02020603050405020304" pitchFamily="18" charset="0"/>
              </a:rPr>
              <a:t>Read </a:t>
            </a:r>
            <a:r>
              <a:rPr lang="tr-TR" sz="2000" b="1" dirty="0" err="1">
                <a:solidFill>
                  <a:srgbClr val="0070C0"/>
                </a:solidFill>
                <a:latin typeface="Times New Roman" panose="02020603050405020304" pitchFamily="18" charset="0"/>
                <a:cs typeface="Times New Roman" panose="02020603050405020304" pitchFamily="18" charset="0"/>
              </a:rPr>
              <a:t>to</a:t>
            </a:r>
            <a:r>
              <a:rPr lang="tr-TR" sz="2000" b="1" dirty="0">
                <a:solidFill>
                  <a:srgbClr val="0070C0"/>
                </a:solidFill>
                <a:latin typeface="Times New Roman" panose="02020603050405020304" pitchFamily="18" charset="0"/>
                <a:cs typeface="Times New Roman" panose="02020603050405020304" pitchFamily="18" charset="0"/>
              </a:rPr>
              <a:t> Write (%33,3), </a:t>
            </a:r>
            <a:r>
              <a:rPr lang="tr-TR" sz="2000" b="1" dirty="0" err="1">
                <a:solidFill>
                  <a:srgbClr val="0070C0"/>
                </a:solidFill>
                <a:latin typeface="Times New Roman" panose="02020603050405020304" pitchFamily="18" charset="0"/>
                <a:cs typeface="Times New Roman" panose="02020603050405020304" pitchFamily="18" charset="0"/>
              </a:rPr>
              <a:t>Listening</a:t>
            </a:r>
            <a:r>
              <a:rPr lang="tr-TR" sz="2000" b="1" dirty="0">
                <a:solidFill>
                  <a:srgbClr val="0070C0"/>
                </a:solidFill>
                <a:latin typeface="Times New Roman" panose="02020603050405020304" pitchFamily="18" charset="0"/>
                <a:cs typeface="Times New Roman" panose="02020603050405020304" pitchFamily="18" charset="0"/>
              </a:rPr>
              <a:t> (%33,3) </a:t>
            </a:r>
            <a:r>
              <a:rPr lang="tr-TR" sz="2000" dirty="0">
                <a:latin typeface="Times New Roman" panose="02020603050405020304" pitchFamily="18" charset="0"/>
                <a:cs typeface="Times New Roman" panose="02020603050405020304" pitchFamily="18" charset="0"/>
              </a:rPr>
              <a:t>ve </a:t>
            </a:r>
            <a:r>
              <a:rPr lang="tr-TR" sz="2000" b="1" dirty="0" err="1">
                <a:solidFill>
                  <a:srgbClr val="0070C0"/>
                </a:solidFill>
                <a:latin typeface="Times New Roman" panose="02020603050405020304" pitchFamily="18" charset="0"/>
                <a:cs typeface="Times New Roman" panose="02020603050405020304" pitchFamily="18" charset="0"/>
              </a:rPr>
              <a:t>Speaking</a:t>
            </a:r>
            <a:r>
              <a:rPr lang="tr-TR" sz="2000" b="1" dirty="0">
                <a:solidFill>
                  <a:srgbClr val="0070C0"/>
                </a:solidFill>
                <a:latin typeface="Times New Roman" panose="02020603050405020304" pitchFamily="18" charset="0"/>
                <a:cs typeface="Times New Roman" panose="02020603050405020304" pitchFamily="18" charset="0"/>
              </a:rPr>
              <a:t> (%33,4) </a:t>
            </a:r>
            <a:r>
              <a:rPr lang="tr-TR" sz="2000" dirty="0">
                <a:latin typeface="Times New Roman" panose="02020603050405020304" pitchFamily="18" charset="0"/>
                <a:cs typeface="Times New Roman" panose="02020603050405020304" pitchFamily="18" charset="0"/>
              </a:rPr>
              <a:t>sınavları oluşturmaktadır. Final sınavlarının yüzdelik dilimlerle belirlenen ortalamasının % 60 ı öğrencinin nihai kur bitirme puanına etki eder. </a:t>
            </a:r>
          </a:p>
        </p:txBody>
      </p:sp>
    </p:spTree>
    <p:extLst>
      <p:ext uri="{BB962C8B-B14F-4D97-AF65-F5344CB8AC3E}">
        <p14:creationId xmlns:p14="http://schemas.microsoft.com/office/powerpoint/2010/main" val="1352493743"/>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TM02892315[[fn=Duman]]</Template>
  <TotalTime>581</TotalTime>
  <Words>1426</Words>
  <Application>Microsoft Office PowerPoint</Application>
  <PresentationFormat>Geniş ekran</PresentationFormat>
  <Paragraphs>165</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Arial Black</vt:lpstr>
      <vt:lpstr>Calibri</vt:lpstr>
      <vt:lpstr>Century Gothic</vt:lpstr>
      <vt:lpstr>Times New Roman</vt:lpstr>
      <vt:lpstr>Wingdings 3</vt:lpstr>
      <vt:lpstr>Duman</vt:lpstr>
      <vt:lpstr> YABANCI DİLLER YÜKSEKOKULU </vt:lpstr>
      <vt:lpstr> </vt:lpstr>
      <vt:lpstr>PowerPoint Sunusu</vt:lpstr>
      <vt:lpstr>• Kur atlama modeliyle, sizlerin sürekli gelişimini sağlayan, • Seviye sınıflarıyla, sizlerin gerçek potansiyelini gözeten, • Kur içi değerlendirme yöntemiyle, sizlerin sadece sınav değil aynı zamanda süreç içi performansını dikkate alan, • Tekrar seviye sınıflarıyla, sizlerin eksik noktalarına yoğunlaşan, • Teknoloji destekli sınıf ve eğitim modeliyle, sizlerin dijital okuryazarlığını geliştirmesine fırsatlar sunan, • 21 YY. da sizlerin becerilerini geliştirmeyi hedefleyen bir anlayış sunmaktayız. </vt:lpstr>
      <vt:lpstr>YOL HARİTAMIZ</vt:lpstr>
      <vt:lpstr>HAZIRLIK MODELİMİZ</vt:lpstr>
      <vt:lpstr>YETERLİK SINAVI </vt:lpstr>
      <vt:lpstr>PowerPoint Sunusu</vt:lpstr>
      <vt:lpstr>HAZIRLIK MODELİMİZ</vt:lpstr>
      <vt:lpstr>PowerPoint Sunusu</vt:lpstr>
      <vt:lpstr>PowerPoint Sunusu</vt:lpstr>
      <vt:lpstr>PowerPoint Sunusu</vt:lpstr>
      <vt:lpstr> 3.Kurdan eğitime başlayan öğrenci Güz döneminde 7 hafta devam eden Pre-intermediate derslerini alarak haftada 20 saat katılım sağlar. Başarılı olması durumunda Intermediate derslerini alarak haftada 20 saat katılım sağlar.   4.kurdan eğitime başlayan öğrenci Güz döneminde 7 hafta devam eden Intermediate derslerini alır. Kurları başarı ile tamamlayan öğrenciler bölüme başlar.  </vt:lpstr>
      <vt:lpst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YABANCI DİLLER YÜKSEKOKULU</dc:title>
  <dc:creator>mtaskin@sivas.edu.tr</dc:creator>
  <cp:lastModifiedBy>laltun</cp:lastModifiedBy>
  <cp:revision>86</cp:revision>
  <dcterms:created xsi:type="dcterms:W3CDTF">2022-03-16T17:04:18Z</dcterms:created>
  <dcterms:modified xsi:type="dcterms:W3CDTF">2023-03-13T13:03:29Z</dcterms:modified>
</cp:coreProperties>
</file>